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ms-office.activeX"/>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activeX/activeX1.xml" ContentType="application/vnd.ms-office.activeX+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257" r:id="rId3"/>
    <p:sldId id="258" r:id="rId4"/>
    <p:sldId id="286" r:id="rId5"/>
    <p:sldId id="289" r:id="rId6"/>
    <p:sldId id="290" r:id="rId7"/>
    <p:sldId id="291" r:id="rId8"/>
    <p:sldId id="340" r:id="rId9"/>
    <p:sldId id="319" r:id="rId10"/>
    <p:sldId id="262" r:id="rId11"/>
    <p:sldId id="269" r:id="rId12"/>
    <p:sldId id="312" r:id="rId13"/>
    <p:sldId id="372" r:id="rId14"/>
    <p:sldId id="313" r:id="rId15"/>
    <p:sldId id="314" r:id="rId16"/>
    <p:sldId id="318" r:id="rId17"/>
    <p:sldId id="315" r:id="rId18"/>
    <p:sldId id="316" r:id="rId19"/>
    <p:sldId id="281" r:id="rId20"/>
    <p:sldId id="288" r:id="rId21"/>
    <p:sldId id="282" r:id="rId22"/>
    <p:sldId id="341" r:id="rId23"/>
    <p:sldId id="334" r:id="rId24"/>
    <p:sldId id="343" r:id="rId25"/>
    <p:sldId id="335" r:id="rId26"/>
    <p:sldId id="339" r:id="rId27"/>
    <p:sldId id="344" r:id="rId28"/>
    <p:sldId id="345" r:id="rId29"/>
    <p:sldId id="348" r:id="rId30"/>
    <p:sldId id="346" r:id="rId31"/>
    <p:sldId id="347" r:id="rId32"/>
    <p:sldId id="371" r:id="rId33"/>
    <p:sldId id="350" r:id="rId34"/>
    <p:sldId id="351" r:id="rId35"/>
    <p:sldId id="352" r:id="rId36"/>
    <p:sldId id="353" r:id="rId37"/>
    <p:sldId id="378" r:id="rId38"/>
    <p:sldId id="379" r:id="rId39"/>
    <p:sldId id="380" r:id="rId40"/>
    <p:sldId id="381" r:id="rId41"/>
    <p:sldId id="358" r:id="rId42"/>
    <p:sldId id="375" r:id="rId43"/>
    <p:sldId id="359" r:id="rId44"/>
    <p:sldId id="360" r:id="rId45"/>
    <p:sldId id="377" r:id="rId46"/>
    <p:sldId id="376" r:id="rId47"/>
    <p:sldId id="361" r:id="rId48"/>
    <p:sldId id="362" r:id="rId49"/>
    <p:sldId id="382" r:id="rId50"/>
    <p:sldId id="383" r:id="rId51"/>
    <p:sldId id="384" r:id="rId52"/>
    <p:sldId id="373" r:id="rId53"/>
    <p:sldId id="374" r:id="rId54"/>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9" autoAdjust="0"/>
    <p:restoredTop sz="79328" autoAdjust="0"/>
  </p:normalViewPr>
  <p:slideViewPr>
    <p:cSldViewPr>
      <p:cViewPr>
        <p:scale>
          <a:sx n="55" d="100"/>
          <a:sy n="55" d="100"/>
        </p:scale>
        <p:origin x="-978" y="-84"/>
      </p:cViewPr>
      <p:guideLst>
        <p:guide orient="horz" pos="2160"/>
        <p:guide pos="2880"/>
      </p:guideLst>
    </p:cSldViewPr>
  </p:slideViewPr>
  <p:notesTextViewPr>
    <p:cViewPr>
      <p:scale>
        <a:sx n="100" d="100"/>
        <a:sy n="100" d="100"/>
      </p:scale>
      <p:origin x="0" y="0"/>
    </p:cViewPr>
  </p:notesTextViewPr>
  <p:notesViewPr>
    <p:cSldViewPr>
      <p:cViewPr varScale="1">
        <p:scale>
          <a:sx n="49" d="100"/>
          <a:sy n="49" d="100"/>
        </p:scale>
        <p:origin x="-1980" y="-96"/>
      </p:cViewPr>
      <p:guideLst>
        <p:guide orient="horz" pos="3110"/>
        <p:guide pos="2141"/>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418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4187"/>
          </a:xfrm>
          <a:prstGeom prst="rect">
            <a:avLst/>
          </a:prstGeom>
        </p:spPr>
        <p:txBody>
          <a:bodyPr vert="horz" lIns="91440" tIns="45720" rIns="91440" bIns="45720" rtlCol="0"/>
          <a:lstStyle>
            <a:lvl1pPr algn="r">
              <a:defRPr sz="1200"/>
            </a:lvl1pPr>
          </a:lstStyle>
          <a:p>
            <a:fld id="{6D272CD2-0DE1-4959-9346-C6814F15BEC5}" type="datetimeFigureOut">
              <a:rPr lang="en-US" smtClean="0"/>
              <a:pPr/>
              <a:t>11/12/2010</a:t>
            </a:fld>
            <a:endParaRPr lang="en-US"/>
          </a:p>
        </p:txBody>
      </p:sp>
      <p:sp>
        <p:nvSpPr>
          <p:cNvPr id="4" name="Slide Image Placeholder 3"/>
          <p:cNvSpPr>
            <a:spLocks noGrp="1" noRot="1" noChangeAspect="1"/>
          </p:cNvSpPr>
          <p:nvPr>
            <p:ph type="sldImg" idx="2"/>
          </p:nvPr>
        </p:nvSpPr>
        <p:spPr>
          <a:xfrm>
            <a:off x="930275" y="739775"/>
            <a:ext cx="493712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690822"/>
            <a:ext cx="5438775" cy="44429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485"/>
            <a:ext cx="2946400" cy="4941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378485"/>
            <a:ext cx="2946400" cy="494187"/>
          </a:xfrm>
          <a:prstGeom prst="rect">
            <a:avLst/>
          </a:prstGeom>
        </p:spPr>
        <p:txBody>
          <a:bodyPr vert="horz" lIns="91440" tIns="45720" rIns="91440" bIns="45720" rtlCol="0" anchor="b"/>
          <a:lstStyle>
            <a:lvl1pPr algn="r">
              <a:defRPr sz="1200"/>
            </a:lvl1pPr>
          </a:lstStyle>
          <a:p>
            <a:fld id="{40CA48E2-4438-48D7-B311-0BC46435AC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deas.harvard.edu/"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www.bbn.com/"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Wireless sensor networks (WSNs) are emerging as new sensing paradigms to intelligent transportation systems (ITS) due to its low cost, high scalability and ease of deployment. Recent years have witnessed large development in WSN-based ITS. However, practical limitations of WSNs, particularly in terms of power supply, wireless communication and computational capability of wireless nodes, still remain to be roadblocks of realizing practical WSN-based ITS. This presentation is intended to serve as a summary review of the recent advances of using wireless sensors networks </a:t>
            </a:r>
            <a:r>
              <a:rPr lang="en-US" dirty="0" err="1" smtClean="0"/>
              <a:t>forITS</a:t>
            </a:r>
            <a:r>
              <a:rPr lang="en-US" dirty="0" smtClean="0"/>
              <a:t>. Instead of listing in terms of hardware prototypes and software design, the main challenges of using WSNs for ITS are identified and the corresponding techniques to solve these problems are summarized.</a:t>
            </a:r>
          </a:p>
        </p:txBody>
      </p:sp>
      <p:sp>
        <p:nvSpPr>
          <p:cNvPr id="4" name="Slide Number Placeholder 3"/>
          <p:cNvSpPr>
            <a:spLocks noGrp="1"/>
          </p:cNvSpPr>
          <p:nvPr>
            <p:ph type="sldNum" sz="quarter" idx="10"/>
          </p:nvPr>
        </p:nvSpPr>
        <p:spPr/>
        <p:txBody>
          <a:bodyPr/>
          <a:lstStyle/>
          <a:p>
            <a:fld id="{40CA48E2-4438-48D7-B311-0BC46435AC8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ITS are contributing to a fundamental reassessment of vehicle safety. Whereas most developments in transportation safety over the past 50 years were designed to protect passengers in the event of a crash, VII and V2V systems such as Japan’s </a:t>
            </a:r>
            <a:r>
              <a:rPr lang="en-US" altLang="zh-CN" sz="1200" kern="1200" baseline="0" dirty="0" err="1" smtClean="0">
                <a:solidFill>
                  <a:schemeClr val="tx1"/>
                </a:solidFill>
                <a:latin typeface="+mn-lt"/>
                <a:ea typeface="+mn-ea"/>
                <a:cs typeface="+mn-cs"/>
              </a:rPr>
              <a:t>Smartway</a:t>
            </a:r>
            <a:r>
              <a:rPr lang="en-US" altLang="zh-CN" sz="1200" kern="1200" baseline="0" dirty="0" smtClean="0">
                <a:solidFill>
                  <a:schemeClr val="tx1"/>
                </a:solidFill>
                <a:latin typeface="+mn-lt"/>
                <a:ea typeface="+mn-ea"/>
                <a:cs typeface="+mn-cs"/>
              </a:rPr>
              <a:t> or the United States’ </a:t>
            </a:r>
            <a:r>
              <a:rPr lang="en-US" altLang="zh-CN" sz="1200" kern="1200" baseline="0" dirty="0" err="1" smtClean="0">
                <a:solidFill>
                  <a:schemeClr val="tx1"/>
                </a:solidFill>
                <a:latin typeface="+mn-lt"/>
                <a:ea typeface="+mn-ea"/>
                <a:cs typeface="+mn-cs"/>
              </a:rPr>
              <a:t>IntelliDrive</a:t>
            </a:r>
            <a:r>
              <a:rPr lang="en-US" altLang="zh-CN" sz="1200" kern="1200" baseline="0" dirty="0" smtClean="0">
                <a:solidFill>
                  <a:schemeClr val="tx1"/>
                </a:solidFill>
                <a:latin typeface="+mn-lt"/>
                <a:ea typeface="+mn-ea"/>
                <a:cs typeface="+mn-cs"/>
              </a:rPr>
              <a:t> are being designed to help motorists avoid the accident altogether. For example, the U.S. </a:t>
            </a:r>
            <a:r>
              <a:rPr lang="en-US" altLang="zh-CN" sz="1200" kern="1200" baseline="0" dirty="0" err="1" smtClean="0">
                <a:solidFill>
                  <a:schemeClr val="tx1"/>
                </a:solidFill>
                <a:latin typeface="+mn-lt"/>
                <a:ea typeface="+mn-ea"/>
                <a:cs typeface="+mn-cs"/>
              </a:rPr>
              <a:t>IntelliDrive</a:t>
            </a:r>
            <a:r>
              <a:rPr lang="en-US" altLang="zh-CN" sz="1200" kern="1200" baseline="0" dirty="0" smtClean="0">
                <a:solidFill>
                  <a:schemeClr val="tx1"/>
                </a:solidFill>
                <a:latin typeface="+mn-lt"/>
                <a:ea typeface="+mn-ea"/>
                <a:cs typeface="+mn-cs"/>
              </a:rPr>
              <a:t> system could potentially address 82 percent of vehicle crash scenarios involving unimpaired drivers. </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ITS maximize the capacity of infrastructure, reducing the need to build additional highway capacity. For example, applying real-time traffic data to U.S. traffic signal lights can improve traffic flow significantly, reducing stops by as much as 40 percent, reducing travel time by 25 percent, cutting gas consumption by 10 percent (1.1 million gallons of gas annually), and cutting emissions by 22 percent (cutting daily carbon dioxide emissions by 9, 600 tons). ITS can contribute significantly to reducing congestion, which costs U.S. commuters 4.2 billion hours and 2.8 billion gallons of fuel each year, costing the U.S. economy up to $200 billion per year. Overall, ITS can reduce congestion by as much as 20 percent or more. ITS also enable transportation agencies to collect the real-time data needed to measure and improve the performance of the transportation system, making ITS the centerpiece of efforts to reform surface transportation systems and hold providers accountable for results. </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By improving the operational performance of the transportation network, ITS enhance driver mobility and convenience, deliver environmental benefits, and even boost productivity and economic growth. </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For Japan, ITS have been crucial as the country strives to meet its goal to reduce, by 2010, CO2 emissions by 31 million tons below 2001 levels, with 11 million tons of savings come from improved traffic flow and another 11 million tons of savings from more effective use of vehicles. For many countries, ITS represents a rapidly expanding, export-led growth sector which contributes directly to national economic competitiveness and employment growth. For example, the U.S. Department of Transportation has estimated that the field of ITS </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dirty="0" smtClean="0"/>
              <a:t>Intelligent transportation systems vary in technologies applied, from basic management systems such as car navigation; traffic signal control systems; container management systems; variable message signs; automatic number plate recognition or speed cameras to monitor applications, such as security CCTV systems; and to more advanced applications that integrate live data and feedback from a number of other sources, such as parking guidance and information systems; weather information; bridge deicing systems; and the like. Additionally, predictive techniques are being developed in order to allow advanced modeling and comparison with historical baseline data. Some of the constituent technologies typically implemented in ITS are described in the following sections.</a:t>
            </a:r>
          </a:p>
          <a:p>
            <a:endParaRPr lang="en-US" altLang="zh-CN" dirty="0" smtClean="0"/>
          </a:p>
          <a:p>
            <a:r>
              <a:rPr lang="en-US" altLang="zh-CN" dirty="0" smtClean="0"/>
              <a:t>[1] Wireless communications</a:t>
            </a:r>
          </a:p>
          <a:p>
            <a:r>
              <a:rPr lang="en-US" altLang="zh-CN" dirty="0" smtClean="0"/>
              <a:t>Various forms of wireless communications technologies have been proposed for intelligent transportation systems.</a:t>
            </a:r>
          </a:p>
          <a:p>
            <a:endParaRPr lang="en-US" altLang="zh-CN" dirty="0" smtClean="0"/>
          </a:p>
          <a:p>
            <a:r>
              <a:rPr lang="en-US" altLang="zh-CN" dirty="0" smtClean="0"/>
              <a:t>Radio modem communication on UHF and VHF frequencies are widely used for short and long range communication within ITS.</a:t>
            </a:r>
          </a:p>
          <a:p>
            <a:endParaRPr lang="en-US" altLang="zh-CN" dirty="0" smtClean="0"/>
          </a:p>
          <a:p>
            <a:r>
              <a:rPr lang="en-US" altLang="zh-CN" dirty="0" smtClean="0"/>
              <a:t>Short-range communications (less than 500 yards) can be accomplished using IEEE 802.11 protocols, specifically WAVE or the Dedicated Short Range Communications standard being promoted by the Intelligent Transportation Society of America and the United States Department of Transportation. Theoretically, the range of these protocols can be extended using Mobile ad-hoc networks or Mesh networking.</a:t>
            </a:r>
          </a:p>
          <a:p>
            <a:endParaRPr lang="en-US" altLang="zh-CN" dirty="0" smtClean="0"/>
          </a:p>
          <a:p>
            <a:r>
              <a:rPr lang="en-US" altLang="zh-CN" dirty="0" smtClean="0"/>
              <a:t>Longer range communications have been proposed using infrastructure networks such as </a:t>
            </a:r>
            <a:r>
              <a:rPr lang="en-US" altLang="zh-CN" dirty="0" err="1" smtClean="0"/>
              <a:t>WiMAX</a:t>
            </a:r>
            <a:r>
              <a:rPr lang="en-US" altLang="zh-CN" dirty="0" smtClean="0"/>
              <a:t> (IEEE 802.16), Global System for Mobile Communications (GSM), or 3G. Long-range communications using these methods are well established, but, unlike the short-range protocols, these methods require extensive and very expensive infrastructure deployment. There is lack of consensus as to what business model should support this infrastructure.</a:t>
            </a:r>
          </a:p>
          <a:p>
            <a:endParaRPr lang="en-US" altLang="zh-CN" dirty="0" smtClean="0"/>
          </a:p>
          <a:p>
            <a:r>
              <a:rPr lang="en-US" altLang="zh-CN" dirty="0" smtClean="0"/>
              <a:t>[2] Computational technologies</a:t>
            </a:r>
          </a:p>
          <a:p>
            <a:r>
              <a:rPr lang="en-US" altLang="zh-CN" dirty="0" smtClean="0"/>
              <a:t>Recent advances in vehicle electronics have led to a move toward fewer, more capable computer processors on a vehicle. A typical vehicle in the early 2000s would have between 20 and 100 individual networked microcontroller/Programmable logic controller modules with non-real-time operating systems. The current trend is toward fewer, more costly microprocessor modules with hardware memory management and Real-Time Operating Systems. The new embedded system platforms allow for more sophisticated software applications to be implemented, including model-based process control, artificial intelligence, and ubiquitous computing. Perhaps the most important of these for Intelligent Transportation Systems is artificial intelligence.</a:t>
            </a:r>
          </a:p>
          <a:p>
            <a:endParaRPr lang="en-US" altLang="zh-CN" dirty="0" smtClean="0"/>
          </a:p>
          <a:p>
            <a:r>
              <a:rPr lang="en-US" altLang="zh-CN" dirty="0" smtClean="0"/>
              <a:t>[3] Floating car data/floating cellular data</a:t>
            </a:r>
          </a:p>
          <a:p>
            <a:r>
              <a:rPr lang="en-US" altLang="zh-CN" dirty="0" smtClean="0"/>
              <a:t>Virtually every car contains one or more mobile phones. These mobile phones routinely transmit their location information to the network – even when no voice connection is established. This allows them to be used as anonymous traffic probes. As the car moves, so does the signal of the mobile phone. By measuring and analyzing network data, using triangulation, pattern matching or cell-sector statistics – in an anonymous format – the data is converted into accurate traffic flow information. With more congestion, there are more cars, more phones, and thus, more probes. In metropolitan areas, the distance between antennas is shorter and, thus, accuracy increases. No infrastructure needs to be built along the road; only the mobile phone network is leveraged. In some metropolitan areas, RFID signals from ETC transponders are used. Floating car data technology provides great advantages over existing methods of traffic measurement:</a:t>
            </a:r>
          </a:p>
          <a:p>
            <a:endParaRPr lang="en-US" altLang="zh-CN" dirty="0" smtClean="0"/>
          </a:p>
          <a:p>
            <a:r>
              <a:rPr lang="en-US" altLang="zh-CN" dirty="0" smtClean="0"/>
              <a:t>(1) much less expensive than sensors or cameras</a:t>
            </a:r>
          </a:p>
          <a:p>
            <a:r>
              <a:rPr lang="en-US" altLang="zh-CN" dirty="0" smtClean="0"/>
              <a:t>(2) more coverage: all locations and streets</a:t>
            </a:r>
          </a:p>
          <a:p>
            <a:r>
              <a:rPr lang="en-US" altLang="zh-CN" dirty="0" smtClean="0"/>
              <a:t>(3) faster to set up (no work zones) and less maintenance</a:t>
            </a:r>
          </a:p>
          <a:p>
            <a:r>
              <a:rPr lang="en-US" altLang="zh-CN" dirty="0" smtClean="0"/>
              <a:t>(4) works in all weather conditions, including heavy rain</a:t>
            </a:r>
          </a:p>
          <a:p>
            <a:r>
              <a:rPr lang="en-US" altLang="zh-CN" dirty="0" smtClean="0"/>
              <a:t>(5) Travel time data on freeways and arterial roadways is also being collected using sensors based on Bluetooth technology[2]. Travel times and speed are calculated by comparing the time at which a specific device signal is recorded by pairs of sensors.</a:t>
            </a:r>
          </a:p>
          <a:p>
            <a:endParaRPr lang="en-US" altLang="zh-CN" dirty="0" smtClean="0"/>
          </a:p>
          <a:p>
            <a:r>
              <a:rPr lang="en-US" altLang="zh-CN" dirty="0" smtClean="0"/>
              <a:t>[4] Sensing technologies</a:t>
            </a:r>
          </a:p>
          <a:p>
            <a:r>
              <a:rPr lang="en-US" altLang="zh-CN" dirty="0" smtClean="0"/>
              <a:t>Technological advances in telecommunications and information technology coupled with state-of-the-art microchip, RFID, and inexpensive intelligent beacon sensing technologies have enhanced the technical capabilities that will facilitate motorist safety benefits for Intelligent transportation systems globally. Sensing systems for ITS are vehicle and infrastructure based networked systems, e.g., Intelligent vehicle technologies. Infrastructure sensors are indestructible (such as in-road reflectors) devices that are installed or embedded on the road, or surrounding the road (buildings, posts, and signs for example) as required and may be manually disseminated during preventive road construction maintenance or by sensor injection machinery for rapid deployment of the embedded radio frequency powered (or RFID) in-ground road sensors. Vehicle-sensing systems include deployment of infrastructure-to-vehicle and vehicle-to-infrastructure electronic beacons for identification communications and may also employ the benefits of CCTV automatic number plate recognition technology at desired intervals in order to increase sustained monitoring of suspect vehicles operating in critical zones.</a:t>
            </a:r>
          </a:p>
          <a:p>
            <a:endParaRPr lang="en-US" altLang="zh-CN" dirty="0" smtClean="0"/>
          </a:p>
          <a:p>
            <a:r>
              <a:rPr lang="en-US" altLang="zh-CN" dirty="0" smtClean="0"/>
              <a:t>[5] Video vehicle detection</a:t>
            </a:r>
          </a:p>
          <a:p>
            <a:r>
              <a:rPr lang="en-US" altLang="zh-CN" dirty="0" smtClean="0"/>
              <a:t>Traffic flow measurement and automatic incident detection using video cameras is another form of vehicle detection. Since video detection systems such as those used in automatic number plate recognition do not involve installing any components directly into the road surface or roadbed, this type of system is known as a "non-intrusive" method of traffic detection. Video from black-and-white or color cameras is fed into processors that analyze the changing characteristics of the video image as vehicles pass. The cameras are typically mounted on poles or structures above or adjacent to the roadway. Most video detection systems require some initial configuration to "teach" the processor the baseline background image. This usually involves inputting known measurements such as the distance between lane lines or the height of the camera above the roadway. A single video detection processor can detect traffic simultaneously from one to eight cameras, depending on the brand and model. The typical output from a video detection system is lane-by-lane vehicle speeds, counts, and lane occupancy readings. Some systems provide additional outputs including gap, headway, stopped-vehicle detection, and wrong-way vehicle alarms.</a:t>
            </a:r>
          </a:p>
          <a:p>
            <a:endParaRPr lang="en-US" altLang="zh-CN" dirty="0" smtClean="0"/>
          </a:p>
          <a:p>
            <a:endParaRPr lang="en-US" altLang="zh-CN" dirty="0" smtClean="0"/>
          </a:p>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SCATS intersections are outfitted with video detection cameras. These cameras include computer software that enables them to count the number of cars stopped at intersection, the number of cars going through on green signals and vehicle speeds. This information is sent to a central computer, which compares current traffic flows to trends over the past few years and to traffic conditions at other intersections along the same street. The SCATS computer can then calculate the mix of green and red signal time that will minimize the total time for all drivers on the system.</a:t>
            </a:r>
          </a:p>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SCATS intersections are outfitted with video detection cameras. These cameras include computer software that enables them to count the number of cars stopped at intersection, the number of cars going through on green signals and vehicle speeds. This information is sent to a central computer, which compares current traffic flows to trends over the past few years and to traffic conditions at other intersections along the same street. The SCATS computer can then calculate the mix of green and red signal time that will minimize the total time for all drivers on the system.</a:t>
            </a:r>
          </a:p>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sz="1200" b="1" dirty="0" smtClean="0"/>
              <a:t>TCSS (Traffic Control and Surveillance System) </a:t>
            </a:r>
            <a:r>
              <a:rPr lang="en-US" altLang="zh-CN" dirty="0" smtClean="0"/>
              <a:t>controls the traffic flow through traffic signals, message signboards, and lane control signals.</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dirty="0" smtClean="0"/>
              <a:t>Traffic Control and Surveillance Systems (TCSS) are being installed at Island East Corridor and </a:t>
            </a:r>
            <a:r>
              <a:rPr lang="en-US" altLang="zh-CN" dirty="0" err="1" smtClean="0"/>
              <a:t>Tolo</a:t>
            </a:r>
            <a:r>
              <a:rPr lang="en-US" altLang="zh-CN" dirty="0" smtClean="0"/>
              <a:t> </a:t>
            </a:r>
            <a:r>
              <a:rPr lang="en-US" altLang="zh-CN" dirty="0" err="1" smtClean="0"/>
              <a:t>Fanling</a:t>
            </a:r>
            <a:r>
              <a:rPr lang="en-US" altLang="zh-CN" dirty="0" smtClean="0"/>
              <a:t> Highways, while five existing TCSSs are being upgraded. </a:t>
            </a:r>
            <a:br>
              <a:rPr lang="en-US" altLang="zh-CN" dirty="0" smtClean="0"/>
            </a:b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ITSs depended on traditional monitoring sensors including inductive loops, video cameras, ultrasonic sensors, radar. However, these sensors suffered from major drawbacks that affected the sole purpose behind incorporating intelligence in transportation systems. In particular, these sensors are bulky, power-hungry, expensive to install,</a:t>
            </a:r>
          </a:p>
          <a:p>
            <a:r>
              <a:rPr lang="en-US" altLang="zh-CN" sz="1200" kern="1200" baseline="0" dirty="0" smtClean="0">
                <a:solidFill>
                  <a:schemeClr val="tx1"/>
                </a:solidFill>
                <a:latin typeface="+mn-lt"/>
                <a:ea typeface="+mn-ea"/>
                <a:cs typeface="+mn-cs"/>
              </a:rPr>
              <a:t>maintain and repair, and connected through wires to central data processing locations. These characteristics subvert the scalability of ITSs and affect their major objectives, like traffic monitoring or collision avoidance.</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Incorporating WSNs into ITSs can be enticing due to their special features that overcome the problems associated with traditional wired sensors. Wireless sensor nodes are small-sized, cheap, simple to install, densely deployed, power-efficient, and can be effectively self-configured to cope with sudden failures in</a:t>
            </a:r>
          </a:p>
          <a:p>
            <a:r>
              <a:rPr lang="en-US" altLang="zh-CN" sz="1200" kern="1200" baseline="0" dirty="0" smtClean="0">
                <a:solidFill>
                  <a:schemeClr val="tx1"/>
                </a:solidFill>
                <a:latin typeface="+mn-lt"/>
                <a:ea typeface="+mn-ea"/>
                <a:cs typeface="+mn-cs"/>
              </a:rPr>
              <a:t>nodes. The fact that a single WSN is constituted by a large number of sensor nodes solved the scalability problem of traditional ITSs. Wireless sensors provide enhanced coverage of the transportation infrastructure and thus better decisions in the management of the traffic can be attained.</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dirty="0" err="1" smtClean="0"/>
              <a:t>CarTel</a:t>
            </a:r>
            <a:r>
              <a:rPr lang="en-US" altLang="zh-CN" dirty="0" smtClean="0"/>
              <a:t> is a distributed, mobile sensor network and </a:t>
            </a:r>
            <a:r>
              <a:rPr lang="en-US" altLang="zh-CN" dirty="0" err="1" smtClean="0"/>
              <a:t>telematics</a:t>
            </a:r>
            <a:r>
              <a:rPr lang="en-US" altLang="zh-CN" dirty="0" smtClean="0"/>
              <a:t> system. Applications built on top of this system can collect, process, deliver, analyze, and visualize data from sensors located on mobile units such as automobiles and </a:t>
            </a:r>
            <a:r>
              <a:rPr lang="en-US" altLang="zh-CN" dirty="0" err="1" smtClean="0"/>
              <a:t>smartphones</a:t>
            </a:r>
            <a:r>
              <a:rPr lang="en-US" altLang="zh-CN" dirty="0" smtClean="0"/>
              <a:t>. In our deployment, a small embedded computer interfaces with a variety of sensors, processes the collected data, and delivers it to an Internet server. Applications running on the server analyze this data and provide interesting services to users</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dirty="0" smtClean="0"/>
              <a:t>Your browser does not support </a:t>
            </a:r>
            <a:r>
              <a:rPr lang="en-US" altLang="zh-CN" dirty="0" err="1" smtClean="0"/>
              <a:t>iframes</a:t>
            </a:r>
            <a:r>
              <a:rPr lang="en-US" altLang="zh-CN" dirty="0" smtClean="0"/>
              <a:t>.</a:t>
            </a:r>
          </a:p>
          <a:p>
            <a:r>
              <a:rPr lang="en-US" altLang="zh-CN" dirty="0" err="1" smtClean="0"/>
              <a:t>CitySense</a:t>
            </a:r>
            <a:r>
              <a:rPr lang="en-US" altLang="zh-CN" dirty="0" smtClean="0"/>
              <a:t> is an </a:t>
            </a:r>
            <a:r>
              <a:rPr lang="en-US" altLang="zh-CN" b="1" dirty="0" smtClean="0"/>
              <a:t>urban scale</a:t>
            </a:r>
            <a:r>
              <a:rPr lang="en-US" altLang="zh-CN" dirty="0" smtClean="0"/>
              <a:t> sensor network </a:t>
            </a:r>
            <a:r>
              <a:rPr lang="en-US" altLang="zh-CN" dirty="0" err="1" smtClean="0"/>
              <a:t>testbed</a:t>
            </a:r>
            <a:r>
              <a:rPr lang="en-US" altLang="zh-CN" dirty="0" smtClean="0"/>
              <a:t> that is being developed by researchers at </a:t>
            </a:r>
            <a:r>
              <a:rPr lang="en-US" altLang="zh-CN" dirty="0" smtClean="0">
                <a:hlinkClick r:id="rId3"/>
              </a:rPr>
              <a:t> Harvard University</a:t>
            </a:r>
            <a:r>
              <a:rPr lang="en-US" altLang="zh-CN" dirty="0" smtClean="0"/>
              <a:t> and </a:t>
            </a:r>
            <a:r>
              <a:rPr lang="en-US" altLang="zh-CN" dirty="0" smtClean="0">
                <a:hlinkClick r:id="rId4"/>
              </a:rPr>
              <a:t> BBN Technologies</a:t>
            </a:r>
            <a:r>
              <a:rPr lang="en-US" altLang="zh-CN" dirty="0" smtClean="0"/>
              <a:t>. </a:t>
            </a:r>
            <a:r>
              <a:rPr lang="en-US" altLang="zh-CN" dirty="0" err="1" smtClean="0"/>
              <a:t>CitySense</a:t>
            </a:r>
            <a:r>
              <a:rPr lang="en-US" altLang="zh-CN" dirty="0" smtClean="0"/>
              <a:t> will consist of 100 wireless sensors deployed across a city, such as on light poles and private or public buildings; our current target is to deploy the network in Cambridge, MA. Each node will consist of an embedded PC, 802.11a/b/g interface, and various sensors for monitoring weather conditions and air pollutants. Most importantly, </a:t>
            </a:r>
            <a:r>
              <a:rPr lang="en-US" altLang="zh-CN" dirty="0" err="1" smtClean="0"/>
              <a:t>CitySense</a:t>
            </a:r>
            <a:r>
              <a:rPr lang="en-US" altLang="zh-CN" dirty="0" smtClean="0"/>
              <a:t> is intended to be an </a:t>
            </a:r>
            <a:r>
              <a:rPr lang="en-US" altLang="zh-CN" b="1" dirty="0" smtClean="0"/>
              <a:t>open </a:t>
            </a:r>
            <a:r>
              <a:rPr lang="en-US" altLang="zh-CN" b="1" dirty="0" err="1" smtClean="0"/>
              <a:t>testbed</a:t>
            </a:r>
            <a:r>
              <a:rPr lang="en-US" altLang="zh-CN" dirty="0" smtClean="0"/>
              <a:t> that researchers from all over the world can use to evaluate wireless networking and sensor network applications in a large-scale urban setting. </a:t>
            </a:r>
          </a:p>
          <a:p>
            <a:endParaRPr lang="zh-CN" altLang="en-US" dirty="0"/>
          </a:p>
        </p:txBody>
      </p:sp>
      <p:sp>
        <p:nvSpPr>
          <p:cNvPr id="4" name="投影片編號版面配置區 3"/>
          <p:cNvSpPr>
            <a:spLocks noGrp="1"/>
          </p:cNvSpPr>
          <p:nvPr>
            <p:ph type="sldNum" sz="quarter" idx="10"/>
          </p:nvPr>
        </p:nvSpPr>
        <p:spPr/>
        <p:txBody>
          <a:bodyPr/>
          <a:lstStyle/>
          <a:p>
            <a:pPr>
              <a:defRPr/>
            </a:pPr>
            <a:fld id="{DA6B0D87-FC8E-431E-99C0-F78AF7B72474}"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10000"/>
          </a:bodyPr>
          <a:lstStyle/>
          <a:p>
            <a:r>
              <a:rPr lang="en-US" altLang="zh-CN" sz="1200" kern="1200" baseline="0" dirty="0" smtClean="0">
                <a:solidFill>
                  <a:schemeClr val="tx1"/>
                </a:solidFill>
                <a:latin typeface="+mn-lt"/>
                <a:ea typeface="+mn-ea"/>
                <a:cs typeface="+mn-cs"/>
              </a:rPr>
              <a:t>To support </a:t>
            </a:r>
            <a:r>
              <a:rPr lang="en-US" altLang="zh-CN" sz="1200" i="1" kern="1200" baseline="0" dirty="0" smtClean="0">
                <a:solidFill>
                  <a:schemeClr val="tx1"/>
                </a:solidFill>
                <a:latin typeface="+mn-lt"/>
                <a:ea typeface="+mn-ea"/>
                <a:cs typeface="+mn-cs"/>
              </a:rPr>
              <a:t>accident prevention, roadside sensor nodes mea</a:t>
            </a:r>
            <a:r>
              <a:rPr lang="en-US" altLang="zh-CN" sz="1200" kern="1200" baseline="0" dirty="0" smtClean="0">
                <a:solidFill>
                  <a:schemeClr val="tx1"/>
                </a:solidFill>
                <a:latin typeface="+mn-lt"/>
                <a:ea typeface="+mn-ea"/>
                <a:cs typeface="+mn-cs"/>
              </a:rPr>
              <a:t>sure the road condition at several positions on the surface, aggregate the measured values and communicate their aggregated value to a passing vehicle. The vehicle generates a warning message and distributes it to all vehicles in a certain area, e.g. by using a specific form of </a:t>
            </a:r>
            <a:r>
              <a:rPr lang="en-US" altLang="zh-CN" sz="1200" kern="1200" baseline="0" dirty="0" err="1" smtClean="0">
                <a:solidFill>
                  <a:schemeClr val="tx1"/>
                </a:solidFill>
                <a:latin typeface="+mn-lt"/>
                <a:ea typeface="+mn-ea"/>
                <a:cs typeface="+mn-cs"/>
              </a:rPr>
              <a:t>georouting</a:t>
            </a:r>
            <a:r>
              <a:rPr lang="en-US" altLang="zh-CN" sz="1200" kern="1200" baseline="0" dirty="0" smtClean="0">
                <a:solidFill>
                  <a:schemeClr val="tx1"/>
                </a:solidFill>
                <a:latin typeface="+mn-lt"/>
                <a:ea typeface="+mn-ea"/>
                <a:cs typeface="+mn-cs"/>
              </a:rPr>
              <a:t>, namely </a:t>
            </a:r>
            <a:r>
              <a:rPr lang="en-US" altLang="zh-CN" sz="1200" kern="1200" baseline="0" dirty="0" err="1" smtClean="0">
                <a:solidFill>
                  <a:schemeClr val="tx1"/>
                </a:solidFill>
                <a:latin typeface="+mn-lt"/>
                <a:ea typeface="+mn-ea"/>
                <a:cs typeface="+mn-cs"/>
              </a:rPr>
              <a:t>geocast</a:t>
            </a:r>
            <a:r>
              <a:rPr lang="en-US" altLang="zh-CN" sz="1200" kern="1200" baseline="0" dirty="0" smtClean="0">
                <a:solidFill>
                  <a:schemeClr val="tx1"/>
                </a:solidFill>
                <a:latin typeface="+mn-lt"/>
                <a:ea typeface="+mn-ea"/>
                <a:cs typeface="+mn-cs"/>
              </a:rPr>
              <a:t>. One can even imagine chargeable </a:t>
            </a:r>
            <a:r>
              <a:rPr lang="en-US" altLang="zh-CN" sz="1200" i="1" kern="1200" baseline="0" dirty="0" smtClean="0">
                <a:solidFill>
                  <a:schemeClr val="tx1"/>
                </a:solidFill>
                <a:latin typeface="+mn-lt"/>
                <a:ea typeface="+mn-ea"/>
                <a:cs typeface="+mn-cs"/>
              </a:rPr>
              <a:t>premium services. Services like velocity assistance and recommenda</a:t>
            </a:r>
            <a:r>
              <a:rPr lang="en-US" altLang="zh-CN" sz="1200" kern="1200" baseline="0" dirty="0" smtClean="0">
                <a:solidFill>
                  <a:schemeClr val="tx1"/>
                </a:solidFill>
                <a:latin typeface="+mn-lt"/>
                <a:ea typeface="+mn-ea"/>
                <a:cs typeface="+mn-cs"/>
              </a:rPr>
              <a:t>tions or more generally infrastructure-based traffic control may be attractive for the driver. They increase the driver's comfort without causing emergency situations in the absence of such services. Technically, one could provide such services by piggybacking WSN roadside information of a WSN far ahead via a vehicle driving in the opposite direction and downloading it to a near-by WSN for the oncoming traffic.</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To support </a:t>
            </a:r>
            <a:r>
              <a:rPr lang="en-US" altLang="zh-CN" sz="1200" i="1" kern="1200" baseline="0" dirty="0" smtClean="0">
                <a:solidFill>
                  <a:schemeClr val="tx1"/>
                </a:solidFill>
                <a:latin typeface="+mn-lt"/>
                <a:ea typeface="+mn-ea"/>
                <a:cs typeface="+mn-cs"/>
              </a:rPr>
              <a:t>post-accident investigation, sensor nodes con</a:t>
            </a:r>
            <a:r>
              <a:rPr lang="en-US" altLang="zh-CN" sz="1200" kern="1200" baseline="0" dirty="0" smtClean="0">
                <a:solidFill>
                  <a:schemeClr val="tx1"/>
                </a:solidFill>
                <a:latin typeface="+mn-lt"/>
                <a:ea typeface="+mn-ea"/>
                <a:cs typeface="+mn-cs"/>
              </a:rPr>
              <a:t>tinuously measure the road condition and store this information within the WSN itself. Storing the road condition over the long run may be of interest for a forensic team. In contrast to the accident prevention service, such a liability service will be limited to a well specified group of end-users, e.g. insurance companies or the road patrol. Information stored within the WSN will be helpful to judge a driver's driving style according to the road condition at the moment of an accident. We point out that the post accident investigation service does not require any VANET communication.</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An IEEE 802.15.4 enabled reader device (RD) allowing authorized queries to the WSN roadside island is adequate.</a:t>
            </a:r>
          </a:p>
          <a:p>
            <a:r>
              <a:rPr lang="en-US" altLang="zh-CN" sz="1200" kern="1200" baseline="0" dirty="0" smtClean="0">
                <a:solidFill>
                  <a:schemeClr val="tx1"/>
                </a:solidFill>
                <a:latin typeface="+mn-lt"/>
                <a:ea typeface="+mn-ea"/>
                <a:cs typeface="+mn-cs"/>
              </a:rPr>
              <a:t>Therefore, this service can be a stimulating activity ensuring the critical mass during the penetration phase of a full edged ITS architecture for vehicles.</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This paper investigates an application of mobile sensing: detecting and reporting the surface conditions of roads. We describe a system and associated algorithms to monitor this important civil infrastructure using a collection of sensor-equipped vehicles. This system, which we call the Pothole Patrol (P2), uses the inherent mobility of the participating vehicles, opportunistically gathering data from vibration and GPS sensors, and processing the data to assess road surface conditions. We have deployed P2 on 7 taxis running in the Boston area. Using a simple machine-learning approach, we show that we are able to identify potholes and other severe road surface anomalies from accelerometer data. Via careful selection of training data and signal features, we have been able to build a detector that misidentifies good road segments as having potholes less than 0.2% of the time. We evaluate our system on data from thousands of kilometers of taxi drives, and show that it can successfully detect a number of real potholes in and around the Boston area. After clustering to further reduce spurious detections, manual inspection of reported potholes shows that over 90% contain road anomalies in need of repair.</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56AF83E4-47FC-4E4F-A105-E7B6615BCA46}" type="slidenum">
              <a:rPr lang="zh-CN" altLang="en-US" smtClean="0"/>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4BB80EB-AE0F-4F8B-B682-F79319F09965}" type="slidenum">
              <a:rPr lang="en-US" smtClean="0">
                <a:latin typeface="Arial" pitchFamily="34" charset="0"/>
                <a:cs typeface="Arial" pitchFamily="34" charset="0"/>
              </a:rPr>
              <a:pPr/>
              <a:t>34</a:t>
            </a:fld>
            <a:endParaRPr lang="en-US" smtClean="0">
              <a:latin typeface="Arial" pitchFamily="34" charset="0"/>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投影片圖像版面配置區 1"/>
          <p:cNvSpPr>
            <a:spLocks noGrp="1" noRot="1" noChangeAspect="1"/>
          </p:cNvSpPr>
          <p:nvPr>
            <p:ph type="sldImg"/>
          </p:nvPr>
        </p:nvSpPr>
        <p:spPr bwMode="auto">
          <a:noFill/>
          <a:ln>
            <a:solidFill>
              <a:srgbClr val="000000"/>
            </a:solidFill>
            <a:miter lim="800000"/>
            <a:headEnd/>
            <a:tailEnd/>
          </a:ln>
        </p:spPr>
      </p:sp>
      <p:sp>
        <p:nvSpPr>
          <p:cNvPr id="70658" name="備忘稿版面配置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70659" name="投影片編號版面配置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8D294A-2D80-4C24-9C8F-15EBC8177931}" type="slidenum">
              <a:rPr lang="en-US" altLang="zh-CN">
                <a:ea typeface="Arial Unicode MS" pitchFamily="34" charset="-122"/>
                <a:cs typeface="Arial Unicode MS" pitchFamily="34" charset="-122"/>
              </a:rPr>
              <a:pPr fontAlgn="base">
                <a:spcBef>
                  <a:spcPct val="0"/>
                </a:spcBef>
                <a:spcAft>
                  <a:spcPct val="0"/>
                </a:spcAft>
              </a:pPr>
              <a:t>37</a:t>
            </a:fld>
            <a:endParaRPr lang="en-US" altLang="zh-CN">
              <a:ea typeface="Arial Unicode MS" pitchFamily="34" charset="-122"/>
              <a:cs typeface="Arial Unicode MS"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投影片圖像版面配置區 1"/>
          <p:cNvSpPr>
            <a:spLocks noGrp="1" noRot="1" noChangeAspect="1"/>
          </p:cNvSpPr>
          <p:nvPr>
            <p:ph type="sldImg"/>
          </p:nvPr>
        </p:nvSpPr>
        <p:spPr bwMode="auto">
          <a:noFill/>
          <a:ln>
            <a:solidFill>
              <a:srgbClr val="000000"/>
            </a:solidFill>
            <a:miter lim="800000"/>
            <a:headEnd/>
            <a:tailEnd/>
          </a:ln>
        </p:spPr>
      </p:sp>
      <p:sp>
        <p:nvSpPr>
          <p:cNvPr id="72706" name="備忘稿版面配置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72707" name="投影片編號版面配置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8486516-8DBF-4CAD-833D-C2EBC6738568}" type="slidenum">
              <a:rPr lang="en-US" altLang="zh-CN">
                <a:ea typeface="Arial Unicode MS" pitchFamily="34" charset="-122"/>
                <a:cs typeface="Arial Unicode MS" pitchFamily="34" charset="-122"/>
              </a:rPr>
              <a:pPr fontAlgn="base">
                <a:spcBef>
                  <a:spcPct val="0"/>
                </a:spcBef>
                <a:spcAft>
                  <a:spcPct val="0"/>
                </a:spcAft>
              </a:pPr>
              <a:t>38</a:t>
            </a:fld>
            <a:endParaRPr lang="en-US" altLang="zh-CN">
              <a:ea typeface="Arial Unicode MS" pitchFamily="34" charset="-122"/>
              <a:cs typeface="Arial Unicode MS"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97283"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2707" name="投影片編號版面配置區 3"/>
          <p:cNvSpPr txBox="1">
            <a:spLocks noGrp="1"/>
          </p:cNvSpPr>
          <p:nvPr/>
        </p:nvSpPr>
        <p:spPr bwMode="auto">
          <a:xfrm>
            <a:off x="3849689" y="9378485"/>
            <a:ext cx="2946400" cy="494187"/>
          </a:xfrm>
          <a:prstGeom prst="rect">
            <a:avLst/>
          </a:prstGeom>
          <a:noFill/>
          <a:ln>
            <a:miter lim="800000"/>
            <a:headEnd/>
            <a:tailEnd/>
          </a:ln>
        </p:spPr>
        <p:txBody>
          <a:bodyPr anchor="b"/>
          <a:lstStyle/>
          <a:p>
            <a:pPr algn="r">
              <a:defRPr/>
            </a:pPr>
            <a:fld id="{7BE579CC-804F-4133-A1C3-31B34BD1528D}" type="slidenum">
              <a:rPr lang="en-US" altLang="zh-CN" sz="1200">
                <a:latin typeface="+mn-lt"/>
              </a:rPr>
              <a:pPr algn="r">
                <a:defRPr/>
              </a:pPr>
              <a:t>39</a:t>
            </a:fld>
            <a:endParaRPr lang="en-US" altLang="zh-CN" sz="1200">
              <a:latin typeface="+mn-l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05475" name="備忘稿版面配置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05476" name="投影片編號版面配置區 3"/>
          <p:cNvSpPr txBox="1">
            <a:spLocks noGrp="1"/>
          </p:cNvSpPr>
          <p:nvPr/>
        </p:nvSpPr>
        <p:spPr bwMode="auto">
          <a:xfrm>
            <a:off x="3849689" y="9378485"/>
            <a:ext cx="2946400" cy="494187"/>
          </a:xfrm>
          <a:prstGeom prst="rect">
            <a:avLst/>
          </a:prstGeom>
          <a:noFill/>
          <a:ln w="9525">
            <a:noFill/>
            <a:miter lim="800000"/>
            <a:headEnd/>
            <a:tailEnd/>
          </a:ln>
        </p:spPr>
        <p:txBody>
          <a:bodyPr anchor="b"/>
          <a:lstStyle/>
          <a:p>
            <a:pPr algn="r"/>
            <a:fld id="{C3EC44B0-F026-44AA-A370-74ECB9FA5BEF}" type="slidenum">
              <a:rPr lang="en-US" altLang="zh-CN" sz="1200">
                <a:latin typeface="Calibri" pitchFamily="34" charset="0"/>
                <a:ea typeface="Arial Unicode MS" pitchFamily="34" charset="-122"/>
              </a:rPr>
              <a:pPr algn="r"/>
              <a:t>49</a:t>
            </a:fld>
            <a:endParaRPr lang="en-US" altLang="zh-CN" sz="1200">
              <a:latin typeface="Calibri" pitchFamily="34" charset="0"/>
              <a:ea typeface="Arial Unicode MS" pitchFamily="34"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05475" name="備忘稿版面配置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05476" name="投影片編號版面配置區 3"/>
          <p:cNvSpPr txBox="1">
            <a:spLocks noGrp="1"/>
          </p:cNvSpPr>
          <p:nvPr/>
        </p:nvSpPr>
        <p:spPr bwMode="auto">
          <a:xfrm>
            <a:off x="3849689" y="9378485"/>
            <a:ext cx="2946400" cy="494187"/>
          </a:xfrm>
          <a:prstGeom prst="rect">
            <a:avLst/>
          </a:prstGeom>
          <a:noFill/>
          <a:ln w="9525">
            <a:noFill/>
            <a:miter lim="800000"/>
            <a:headEnd/>
            <a:tailEnd/>
          </a:ln>
        </p:spPr>
        <p:txBody>
          <a:bodyPr anchor="b"/>
          <a:lstStyle/>
          <a:p>
            <a:pPr algn="r"/>
            <a:fld id="{C3EC44B0-F026-44AA-A370-74ECB9FA5BEF}" type="slidenum">
              <a:rPr lang="en-US" altLang="zh-CN" sz="1200">
                <a:latin typeface="Calibri" pitchFamily="34" charset="0"/>
                <a:ea typeface="Arial Unicode MS" pitchFamily="34" charset="-122"/>
              </a:rPr>
              <a:pPr algn="r"/>
              <a:t>50</a:t>
            </a:fld>
            <a:endParaRPr lang="en-US" altLang="zh-CN" sz="1200">
              <a:latin typeface="Calibri" pitchFamily="34" charset="0"/>
              <a:ea typeface="Arial Unicode MS" pitchFamily="34"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11619" name="備忘稿版面配置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11620" name="投影片編號版面配置區 3"/>
          <p:cNvSpPr txBox="1">
            <a:spLocks noGrp="1"/>
          </p:cNvSpPr>
          <p:nvPr/>
        </p:nvSpPr>
        <p:spPr bwMode="auto">
          <a:xfrm>
            <a:off x="3849689" y="9378485"/>
            <a:ext cx="2946400" cy="494187"/>
          </a:xfrm>
          <a:prstGeom prst="rect">
            <a:avLst/>
          </a:prstGeom>
          <a:noFill/>
          <a:ln w="9525">
            <a:noFill/>
            <a:miter lim="800000"/>
            <a:headEnd/>
            <a:tailEnd/>
          </a:ln>
        </p:spPr>
        <p:txBody>
          <a:bodyPr anchor="b"/>
          <a:lstStyle/>
          <a:p>
            <a:pPr algn="r"/>
            <a:fld id="{68DEF480-26A9-4E2E-B5AD-1D17046BE23E}" type="slidenum">
              <a:rPr lang="en-US" altLang="zh-CN" sz="1200">
                <a:latin typeface="Calibri" pitchFamily="34" charset="0"/>
                <a:ea typeface="Arial Unicode MS" pitchFamily="34" charset="-122"/>
              </a:rPr>
              <a:pPr algn="r"/>
              <a:t>51</a:t>
            </a:fld>
            <a:endParaRPr lang="en-US" altLang="zh-CN" sz="1200">
              <a:latin typeface="Calibri" pitchFamily="34" charset="0"/>
              <a:ea typeface="Arial Unicode MS" pitchFamily="34"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投影片圖像版面配置區 1"/>
          <p:cNvSpPr>
            <a:spLocks noGrp="1" noRot="1" noChangeAspect="1" noTextEdit="1"/>
          </p:cNvSpPr>
          <p:nvPr>
            <p:ph type="sldImg"/>
          </p:nvPr>
        </p:nvSpPr>
        <p:spPr>
          <a:ln/>
        </p:spPr>
      </p:sp>
      <p:sp>
        <p:nvSpPr>
          <p:cNvPr id="154627" name="備忘稿版面配置區 2"/>
          <p:cNvSpPr>
            <a:spLocks noGrp="1"/>
          </p:cNvSpPr>
          <p:nvPr>
            <p:ph type="body" idx="1"/>
          </p:nvPr>
        </p:nvSpPr>
        <p:spPr>
          <a:noFill/>
          <a:ln/>
        </p:spPr>
        <p:txBody>
          <a:bodyPr/>
          <a:lstStyle/>
          <a:p>
            <a:endParaRPr lang="zh-CN" altLang="en-US" smtClean="0"/>
          </a:p>
        </p:txBody>
      </p:sp>
      <p:sp>
        <p:nvSpPr>
          <p:cNvPr id="154628" name="投影片編號版面配置區 3"/>
          <p:cNvSpPr>
            <a:spLocks noGrp="1"/>
          </p:cNvSpPr>
          <p:nvPr>
            <p:ph type="sldNum" sz="quarter" idx="5"/>
          </p:nvPr>
        </p:nvSpPr>
        <p:spPr>
          <a:noFill/>
        </p:spPr>
        <p:txBody>
          <a:bodyPr/>
          <a:lstStyle/>
          <a:p>
            <a:pPr defTabSz="911225"/>
            <a:fld id="{01D6C8A0-73CF-4D03-9595-D452C0655BA3}" type="slidenum">
              <a:rPr lang="en-US" altLang="zh-CN" smtClean="0">
                <a:ea typeface="宋体" pitchFamily="2" charset="-122"/>
              </a:rPr>
              <a:pPr defTabSz="911225"/>
              <a:t>53</a:t>
            </a:fld>
            <a:endParaRPr lang="en-US" altLang="zh-CN" smtClean="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Rectangle 8"/>
          <p:cNvSpPr/>
          <p:nvPr/>
        </p:nvSpPr>
        <p:spPr bwMode="auto">
          <a:xfrm>
            <a:off x="0" y="6597650"/>
            <a:ext cx="9144000" cy="260350"/>
          </a:xfrm>
          <a:prstGeom prst="rect">
            <a:avLst/>
          </a:prstGeom>
          <a:gradFill flip="none" rotWithShape="1">
            <a:gsLst>
              <a:gs pos="0">
                <a:srgbClr val="800000"/>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
        <p:nvSpPr>
          <p:cNvPr id="4" name="Rectangle 12"/>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5" name="Rectangle 12"/>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7" name="Rectangle 13"/>
          <p:cNvSpPr>
            <a:spLocks noChangeArrowheads="1"/>
          </p:cNvSpPr>
          <p:nvPr/>
        </p:nvSpPr>
        <p:spPr bwMode="auto">
          <a:xfrm>
            <a:off x="6769100" y="6580188"/>
            <a:ext cx="2374900" cy="277812"/>
          </a:xfrm>
          <a:prstGeom prst="rect">
            <a:avLst/>
          </a:prstGeom>
          <a:noFill/>
          <a:ln w="9525">
            <a:noFill/>
            <a:miter lim="800000"/>
            <a:headEnd/>
            <a:tailEnd/>
          </a:ln>
          <a:effectLst/>
        </p:spPr>
        <p:txBody>
          <a:bodyPr lIns="92075" tIns="46038" rIns="92075" bIns="46038">
            <a:spAutoFit/>
          </a:bodyPr>
          <a:lstStyle/>
          <a:p>
            <a:pPr algn="r" eaLnBrk="0" hangingPunct="0">
              <a:defRPr/>
            </a:pPr>
            <a:r>
              <a:rPr lang="en-US" altLang="zh-CN" sz="1200">
                <a:solidFill>
                  <a:srgbClr val="C00000"/>
                </a:solidFill>
                <a:latin typeface="Monotype Corsiva" pitchFamily="66" charset="0"/>
                <a:ea typeface="宋体" charset="-122"/>
              </a:rPr>
              <a:t>                                          </a:t>
            </a:r>
            <a:r>
              <a:rPr lang="en-US" altLang="zh-TW" sz="1200">
                <a:solidFill>
                  <a:srgbClr val="C00000"/>
                </a:solidFill>
                <a:latin typeface="Monotype Corsiva" pitchFamily="66" charset="0"/>
                <a:ea typeface="PMingLiU" pitchFamily="18" charset="-120"/>
              </a:rPr>
              <a:t> </a:t>
            </a:r>
            <a:fld id="{7BD0ABC4-4A7B-4DD5-9DC2-E67A7A915F5B}" type="slidenum">
              <a:rPr lang="en-US" altLang="zh-TW" sz="1200">
                <a:solidFill>
                  <a:srgbClr val="FFCC66"/>
                </a:solidFill>
                <a:latin typeface="Monotype Corsiva" pitchFamily="66" charset="0"/>
                <a:ea typeface="PMingLiU" pitchFamily="18" charset="-120"/>
              </a:rPr>
              <a:pPr algn="r" eaLnBrk="0" hangingPunct="0">
                <a:defRPr/>
              </a:pPr>
              <a:t>‹#›</a:t>
            </a:fld>
            <a:r>
              <a:rPr lang="en-US" altLang="zh-TW" sz="1200">
                <a:solidFill>
                  <a:srgbClr val="FFCC66"/>
                </a:solidFill>
                <a:latin typeface="Monotype Corsiva" pitchFamily="66" charset="0"/>
                <a:ea typeface="PMingLiU" pitchFamily="18" charset="-120"/>
              </a:rPr>
              <a:t> </a:t>
            </a:r>
          </a:p>
        </p:txBody>
      </p:sp>
      <p:pic>
        <p:nvPicPr>
          <p:cNvPr id="8" name="Picture 4"/>
          <p:cNvPicPr>
            <a:picLocks noChangeAspect="1" noChangeArrowheads="1"/>
          </p:cNvPicPr>
          <p:nvPr/>
        </p:nvPicPr>
        <p:blipFill>
          <a:blip r:embed="rId2" cstate="print"/>
          <a:srcRect/>
          <a:stretch>
            <a:fillRect/>
          </a:stretch>
        </p:blipFill>
        <p:spPr bwMode="auto">
          <a:xfrm>
            <a:off x="0" y="6472238"/>
            <a:ext cx="1692275" cy="385762"/>
          </a:xfrm>
          <a:prstGeom prst="rect">
            <a:avLst/>
          </a:prstGeom>
          <a:noFill/>
          <a:ln w="9525">
            <a:noFill/>
            <a:miter lim="800000"/>
            <a:headEnd/>
            <a:tailEnd/>
          </a:ln>
        </p:spPr>
      </p:pic>
      <p:sp>
        <p:nvSpPr>
          <p:cNvPr id="9" name="Rectangle 8"/>
          <p:cNvSpPr/>
          <p:nvPr/>
        </p:nvSpPr>
        <p:spPr bwMode="auto">
          <a:xfrm>
            <a:off x="0" y="0"/>
            <a:ext cx="9144000" cy="188913"/>
          </a:xfrm>
          <a:prstGeom prst="rect">
            <a:avLst/>
          </a:prstGeom>
          <a:gradFill flip="none" rotWithShape="1">
            <a:gsLst>
              <a:gs pos="0">
                <a:srgbClr val="993300"/>
              </a:gs>
              <a:gs pos="50000">
                <a:schemeClr val="accent1">
                  <a:tint val="44500"/>
                  <a:satMod val="160000"/>
                </a:schemeClr>
              </a:gs>
              <a:gs pos="100000">
                <a:schemeClr val="accent1">
                  <a:tint val="23500"/>
                  <a:satMod val="160000"/>
                </a:schemeClr>
              </a:gs>
            </a:gsLst>
            <a:lin ang="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
        <p:nvSpPr>
          <p:cNvPr id="6" name="Rectangle 3"/>
          <p:cNvSpPr>
            <a:spLocks noGrp="1" noChangeArrowheads="1"/>
          </p:cNvSpPr>
          <p:nvPr>
            <p:ph idx="4294967295"/>
          </p:nvPr>
        </p:nvSpPr>
        <p:spPr bwMode="auto">
          <a:xfrm>
            <a:off x="179512" y="1124744"/>
            <a:ext cx="8784976" cy="5214938"/>
          </a:xfrm>
          <a:prstGeom prst="rect">
            <a:avLst/>
          </a:prstGeom>
          <a:ln>
            <a:miter lim="800000"/>
            <a:headEnd/>
            <a:tailEnd/>
          </a:ln>
        </p:spPr>
        <p:txBody>
          <a:bodyPr/>
          <a:lstStyle>
            <a:lvl1pPr>
              <a:buClr>
                <a:srgbClr val="993300"/>
              </a:buClr>
              <a:defRPr baseline="0">
                <a:solidFill>
                  <a:srgbClr val="003366"/>
                </a:solidFill>
              </a:defRPr>
            </a:lvl1pPr>
            <a:lvl2pPr>
              <a:defRPr baseline="0">
                <a:solidFill>
                  <a:srgbClr val="003366"/>
                </a:solidFill>
              </a:defRPr>
            </a:lvl2pPr>
            <a:lvl3pPr>
              <a:defRPr baseline="0">
                <a:solidFill>
                  <a:srgbClr val="003366"/>
                </a:solidFill>
              </a:defRPr>
            </a:lvl3pPr>
            <a:lvl4pPr>
              <a:defRPr baseline="0">
                <a:solidFill>
                  <a:srgbClr val="003366"/>
                </a:solidFill>
              </a:defRPr>
            </a:lvl4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altLang="zh-TW" dirty="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3" name="Rectangle 9"/>
          <p:cNvSpPr/>
          <p:nvPr/>
        </p:nvSpPr>
        <p:spPr bwMode="auto">
          <a:xfrm>
            <a:off x="0" y="6597650"/>
            <a:ext cx="9144000" cy="260350"/>
          </a:xfrm>
          <a:prstGeom prst="rect">
            <a:avLst/>
          </a:prstGeom>
          <a:gradFill flip="none" rotWithShape="1">
            <a:gsLst>
              <a:gs pos="0">
                <a:srgbClr val="800000"/>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
        <p:nvSpPr>
          <p:cNvPr id="4" name="Rectangle 13"/>
          <p:cNvSpPr>
            <a:spLocks noChangeArrowheads="1"/>
          </p:cNvSpPr>
          <p:nvPr/>
        </p:nvSpPr>
        <p:spPr bwMode="auto">
          <a:xfrm>
            <a:off x="6769100" y="6580188"/>
            <a:ext cx="2374900" cy="277812"/>
          </a:xfrm>
          <a:prstGeom prst="rect">
            <a:avLst/>
          </a:prstGeom>
          <a:noFill/>
          <a:ln w="9525">
            <a:noFill/>
            <a:miter lim="800000"/>
            <a:headEnd/>
            <a:tailEnd/>
          </a:ln>
          <a:effectLst/>
        </p:spPr>
        <p:txBody>
          <a:bodyPr lIns="92075" tIns="46038" rIns="92075" bIns="46038">
            <a:spAutoFit/>
          </a:bodyPr>
          <a:lstStyle/>
          <a:p>
            <a:pPr algn="r" eaLnBrk="0" hangingPunct="0">
              <a:defRPr/>
            </a:pPr>
            <a:r>
              <a:rPr lang="en-US" altLang="zh-CN" sz="1200">
                <a:solidFill>
                  <a:srgbClr val="C00000"/>
                </a:solidFill>
                <a:latin typeface="Monotype Corsiva" pitchFamily="66" charset="0"/>
                <a:ea typeface="宋体" charset="-122"/>
              </a:rPr>
              <a:t>                                          </a:t>
            </a:r>
            <a:r>
              <a:rPr lang="en-US" altLang="zh-TW" sz="1200">
                <a:solidFill>
                  <a:srgbClr val="C00000"/>
                </a:solidFill>
                <a:latin typeface="Monotype Corsiva" pitchFamily="66" charset="0"/>
                <a:ea typeface="PMingLiU" pitchFamily="18" charset="-120"/>
              </a:rPr>
              <a:t> </a:t>
            </a:r>
            <a:fld id="{4DB43294-AAD1-42CD-A5B3-32E7FACBBF31}" type="slidenum">
              <a:rPr lang="en-US" altLang="zh-TW" sz="1200">
                <a:solidFill>
                  <a:srgbClr val="FFCC66"/>
                </a:solidFill>
                <a:latin typeface="Monotype Corsiva" pitchFamily="66" charset="0"/>
                <a:ea typeface="PMingLiU" pitchFamily="18" charset="-120"/>
              </a:rPr>
              <a:pPr algn="r" eaLnBrk="0" hangingPunct="0">
                <a:defRPr/>
              </a:pPr>
              <a:t>‹#›</a:t>
            </a:fld>
            <a:r>
              <a:rPr lang="en-US" altLang="zh-TW" sz="1200">
                <a:solidFill>
                  <a:srgbClr val="FFCC66"/>
                </a:solidFill>
                <a:latin typeface="Monotype Corsiva" pitchFamily="66" charset="0"/>
                <a:ea typeface="PMingLiU" pitchFamily="18" charset="-120"/>
              </a:rPr>
              <a:t> </a:t>
            </a:r>
          </a:p>
        </p:txBody>
      </p:sp>
      <p:pic>
        <p:nvPicPr>
          <p:cNvPr id="5" name="Picture 13"/>
          <p:cNvPicPr>
            <a:picLocks noChangeAspect="1" noChangeArrowheads="1"/>
          </p:cNvPicPr>
          <p:nvPr/>
        </p:nvPicPr>
        <p:blipFill>
          <a:blip r:embed="rId2" cstate="print"/>
          <a:srcRect/>
          <a:stretch>
            <a:fillRect/>
          </a:stretch>
        </p:blipFill>
        <p:spPr bwMode="auto">
          <a:xfrm>
            <a:off x="0" y="6472238"/>
            <a:ext cx="1692275" cy="385762"/>
          </a:xfrm>
          <a:prstGeom prst="rect">
            <a:avLst/>
          </a:prstGeom>
          <a:noFill/>
          <a:ln w="9525">
            <a:noFill/>
            <a:miter lim="800000"/>
            <a:headEnd/>
            <a:tailEnd/>
          </a:ln>
        </p:spPr>
      </p:pic>
      <p:sp>
        <p:nvSpPr>
          <p:cNvPr id="6" name="Rectangle 5"/>
          <p:cNvSpPr/>
          <p:nvPr/>
        </p:nvSpPr>
        <p:spPr bwMode="auto">
          <a:xfrm>
            <a:off x="0" y="0"/>
            <a:ext cx="9144000" cy="188913"/>
          </a:xfrm>
          <a:prstGeom prst="rect">
            <a:avLst/>
          </a:prstGeom>
          <a:gradFill flip="none" rotWithShape="1">
            <a:gsLst>
              <a:gs pos="0">
                <a:srgbClr val="993300"/>
              </a:gs>
              <a:gs pos="50000">
                <a:schemeClr val="accent1">
                  <a:tint val="44500"/>
                  <a:satMod val="160000"/>
                </a:schemeClr>
              </a:gs>
              <a:gs pos="100000">
                <a:schemeClr val="accent1">
                  <a:tint val="23500"/>
                  <a:satMod val="160000"/>
                </a:schemeClr>
              </a:gs>
            </a:gsLst>
            <a:lin ang="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88"/>
            <a:ext cx="8229600" cy="5286375"/>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8791575" cy="6858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371600"/>
            <a:ext cx="4419600" cy="4953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371600"/>
            <a:ext cx="4419600" cy="4953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1"/>
          <p:cNvSpPr>
            <a:spLocks noGrp="1" noChangeArrowheads="1"/>
          </p:cNvSpPr>
          <p:nvPr>
            <p:ph type="dt" sz="half" idx="10"/>
          </p:nvPr>
        </p:nvSpPr>
        <p:spPr>
          <a:xfrm>
            <a:off x="457200" y="109538"/>
            <a:ext cx="2133600" cy="476250"/>
          </a:xfrm>
          <a:prstGeom prst="rect">
            <a:avLst/>
          </a:prstGeom>
        </p:spPr>
        <p:txBody>
          <a:bodyPr vert="horz" wrap="square" lIns="91440" tIns="45720" rIns="91440" bIns="45720" numCol="1" anchor="t" anchorCtr="0" compatLnSpc="1">
            <a:prstTxWarp prst="textNoShape">
              <a:avLst/>
            </a:prstTxWarp>
          </a:bodyPr>
          <a:lstStyle>
            <a:lvl1pPr>
              <a:defRPr>
                <a:latin typeface="Tahoma" charset="0"/>
                <a:ea typeface="新細明體" charset="-120"/>
                <a:cs typeface="Arial Unicode MS" charset="0"/>
              </a:defRPr>
            </a:lvl1pPr>
          </a:lstStyle>
          <a:p>
            <a:fld id="{FECF1C4B-5BBF-44B9-A95F-72FAC9B085D6}" type="datetimeFigureOut">
              <a:rPr lang="en-US" smtClean="0"/>
              <a:pPr/>
              <a:t>11/12/2010</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0034" y="214313"/>
            <a:ext cx="7793037" cy="1462087"/>
          </a:xfrm>
          <a:prstGeom prst="rect">
            <a:avLst/>
          </a:prstGeom>
        </p:spPr>
        <p:txBody>
          <a:bodyPr/>
          <a:lstStyle/>
          <a:p>
            <a:r>
              <a:rPr lang="en-US" smtClean="0"/>
              <a:t>Click to edit Master title style</a:t>
            </a:r>
            <a:endParaRPr lang="en-US" dirty="0"/>
          </a:p>
        </p:txBody>
      </p:sp>
      <p:sp>
        <p:nvSpPr>
          <p:cNvPr id="3" name="Date Placeholder 4"/>
          <p:cNvSpPr>
            <a:spLocks noGrp="1"/>
          </p:cNvSpPr>
          <p:nvPr>
            <p:ph type="dt" sz="half" idx="10"/>
          </p:nvPr>
        </p:nvSpPr>
        <p:spPr>
          <a:xfrm>
            <a:off x="455613"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latin typeface="Tahoma" charset="0"/>
                <a:ea typeface="新細明體" charset="-120"/>
                <a:cs typeface="Arial Unicode MS" charset="0"/>
              </a:defRPr>
            </a:lvl1pPr>
          </a:lstStyle>
          <a:p>
            <a:fld id="{FECF1C4B-5BBF-44B9-A95F-72FAC9B085D6}" type="datetimeFigureOut">
              <a:rPr lang="en-US" smtClean="0"/>
              <a:pPr/>
              <a:t>11/12/2010</a:t>
            </a:fld>
            <a:endParaRPr lang="en-US"/>
          </a:p>
        </p:txBody>
      </p:sp>
      <p:sp>
        <p:nvSpPr>
          <p:cNvPr id="4" name="Footer Placeholder 5"/>
          <p:cNvSpPr>
            <a:spLocks noGrp="1"/>
          </p:cNvSpPr>
          <p:nvPr>
            <p:ph type="ftr" sz="quarter" idx="11"/>
          </p:nvPr>
        </p:nvSpPr>
        <p:spPr>
          <a:xfrm>
            <a:off x="3122613" y="6253163"/>
            <a:ext cx="2895600" cy="457200"/>
          </a:xfrm>
          <a:prstGeom prst="rect">
            <a:avLst/>
          </a:prstGeom>
        </p:spPr>
        <p:txBody>
          <a:bodyPr/>
          <a:lstStyle>
            <a:lvl1pPr>
              <a:defRPr>
                <a:latin typeface="Tahoma" pitchFamily="34" charset="0"/>
                <a:ea typeface="宋体" pitchFamily="2" charset="-122"/>
                <a:cs typeface="Arial Unicode MS" pitchFamily="34" charset="-128"/>
              </a:defRPr>
            </a:lvl1pPr>
          </a:lstStyle>
          <a:p>
            <a:endParaRPr lang="en-US"/>
          </a:p>
        </p:txBody>
      </p:sp>
      <p:sp>
        <p:nvSpPr>
          <p:cNvPr id="5" name="Slide Number Placeholder 6"/>
          <p:cNvSpPr>
            <a:spLocks noGrp="1"/>
          </p:cNvSpPr>
          <p:nvPr>
            <p:ph type="sldNum" sz="quarter" idx="12"/>
          </p:nvPr>
        </p:nvSpPr>
        <p:spPr>
          <a:xfrm>
            <a:off x="6783388" y="6243638"/>
            <a:ext cx="1905000" cy="457200"/>
          </a:xfrm>
          <a:prstGeom prst="rect">
            <a:avLst/>
          </a:prstGeom>
        </p:spPr>
        <p:txBody>
          <a:bodyPr/>
          <a:lstStyle>
            <a:lvl1pPr>
              <a:defRPr>
                <a:latin typeface="Tahoma" pitchFamily="34" charset="0"/>
                <a:ea typeface="宋体" pitchFamily="2" charset="-122"/>
                <a:cs typeface="Arial Unicode MS" pitchFamily="34" charset="-128"/>
              </a:defRPr>
            </a:lvl1pPr>
          </a:lstStyle>
          <a:p>
            <a:fld id="{D837D8B8-252D-4B08-B7C7-F9A738E2B9FD}"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4"/>
          <p:cNvSpPr>
            <a:spLocks noGrp="1"/>
          </p:cNvSpPr>
          <p:nvPr>
            <p:ph type="title"/>
          </p:nvPr>
        </p:nvSpPr>
        <p:spPr>
          <a:xfrm>
            <a:off x="0" y="609600"/>
            <a:ext cx="8791575" cy="685800"/>
          </a:xfrm>
          <a:prstGeom prst="rect">
            <a:avLst/>
          </a:prstGeom>
        </p:spPr>
        <p:txBody>
          <a:bodyPr/>
          <a:lstStyle/>
          <a:p>
            <a:r>
              <a:rPr lang="en-US" smtClean="0"/>
              <a:t>Click to edit Master title style</a:t>
            </a:r>
            <a:endParaRPr lang="en-US"/>
          </a:p>
        </p:txBody>
      </p:sp>
      <p:sp>
        <p:nvSpPr>
          <p:cNvPr id="3" name="Date Placeholder 1"/>
          <p:cNvSpPr>
            <a:spLocks noGrp="1"/>
          </p:cNvSpPr>
          <p:nvPr>
            <p:ph type="dt" sz="half" idx="10"/>
          </p:nvPr>
        </p:nvSpPr>
        <p:spPr>
          <a:xfrm>
            <a:off x="457200" y="109538"/>
            <a:ext cx="2133600" cy="476250"/>
          </a:xfrm>
          <a:prstGeom prst="rect">
            <a:avLst/>
          </a:prstGeom>
        </p:spPr>
        <p:txBody>
          <a:bodyPr vert="horz" wrap="square" lIns="91440" tIns="45720" rIns="91440" bIns="45720" numCol="1" anchor="t" anchorCtr="0" compatLnSpc="1">
            <a:prstTxWarp prst="textNoShape">
              <a:avLst/>
            </a:prstTxWarp>
          </a:bodyPr>
          <a:lstStyle>
            <a:lvl1pPr>
              <a:defRPr>
                <a:latin typeface="Tahoma" charset="0"/>
                <a:ea typeface="新細明體" charset="-120"/>
                <a:cs typeface="Arial Unicode MS" charset="0"/>
              </a:defRPr>
            </a:lvl1pPr>
          </a:lstStyle>
          <a:p>
            <a:fld id="{FECF1C4B-5BBF-44B9-A95F-72FAC9B085D6}" type="datetimeFigureOut">
              <a:rPr lang="en-US" smtClean="0"/>
              <a:pPr/>
              <a:t>11/12/2010</a:t>
            </a:fld>
            <a:endParaRPr lang="en-US"/>
          </a:p>
        </p:txBody>
      </p:sp>
      <p:sp>
        <p:nvSpPr>
          <p:cNvPr id="4" name="Footer Placeholder 2"/>
          <p:cNvSpPr>
            <a:spLocks noGrp="1"/>
          </p:cNvSpPr>
          <p:nvPr>
            <p:ph type="ftr" sz="quarter" idx="11"/>
          </p:nvPr>
        </p:nvSpPr>
        <p:spPr>
          <a:xfrm>
            <a:off x="3124200" y="6248400"/>
            <a:ext cx="2895600" cy="457200"/>
          </a:xfrm>
          <a:prstGeom prst="rect">
            <a:avLst/>
          </a:prstGeom>
        </p:spPr>
        <p:txBody>
          <a:bodyPr/>
          <a:lstStyle>
            <a:lvl1pPr>
              <a:defRPr>
                <a:latin typeface="Tahoma" pitchFamily="34" charset="0"/>
                <a:ea typeface="宋体" pitchFamily="2" charset="-122"/>
                <a:cs typeface="Arial Unicode MS" pitchFamily="34" charset="-128"/>
              </a:defRPr>
            </a:lvl1pPr>
          </a:lstStyle>
          <a:p>
            <a:endParaRPr lang="en-US"/>
          </a:p>
        </p:txBody>
      </p:sp>
      <p:sp>
        <p:nvSpPr>
          <p:cNvPr id="6" name="Slide Number Placeholder 3"/>
          <p:cNvSpPr>
            <a:spLocks noGrp="1"/>
          </p:cNvSpPr>
          <p:nvPr>
            <p:ph type="sldNum" sz="quarter" idx="12"/>
          </p:nvPr>
        </p:nvSpPr>
        <p:spPr>
          <a:xfrm>
            <a:off x="6553200" y="6243638"/>
            <a:ext cx="2133600" cy="457200"/>
          </a:xfrm>
          <a:prstGeom prst="rect">
            <a:avLst/>
          </a:prstGeom>
        </p:spPr>
        <p:txBody>
          <a:bodyPr/>
          <a:lstStyle>
            <a:lvl1pPr>
              <a:defRPr>
                <a:latin typeface="Tahoma" pitchFamily="34" charset="0"/>
                <a:ea typeface="宋体" pitchFamily="2" charset="-122"/>
                <a:cs typeface="Arial Unicode MS" pitchFamily="34" charset="-128"/>
              </a:defRPr>
            </a:lvl1pPr>
          </a:lstStyle>
          <a:p>
            <a:fld id="{D837D8B8-252D-4B08-B7C7-F9A738E2B9F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itle 4"/>
          <p:cNvSpPr>
            <a:spLocks noGrp="1"/>
          </p:cNvSpPr>
          <p:nvPr>
            <p:ph type="title"/>
          </p:nvPr>
        </p:nvSpPr>
        <p:spPr>
          <a:xfrm>
            <a:off x="0" y="609600"/>
            <a:ext cx="8791575" cy="685800"/>
          </a:xfrm>
          <a:prstGeom prst="rect">
            <a:avLst/>
          </a:prstGeom>
        </p:spPr>
        <p:txBody>
          <a:bodyPr/>
          <a:lstStyle/>
          <a:p>
            <a:r>
              <a:rPr lang="en-US" smtClean="0"/>
              <a:t>Click to edit Master title style</a:t>
            </a:r>
            <a:endParaRPr lang="en-US"/>
          </a:p>
        </p:txBody>
      </p:sp>
      <p:sp>
        <p:nvSpPr>
          <p:cNvPr id="3" name="Date Placeholder 1"/>
          <p:cNvSpPr>
            <a:spLocks noGrp="1"/>
          </p:cNvSpPr>
          <p:nvPr>
            <p:ph type="dt" sz="half" idx="10"/>
          </p:nvPr>
        </p:nvSpPr>
        <p:spPr>
          <a:xfrm>
            <a:off x="457200" y="109538"/>
            <a:ext cx="2133600" cy="476250"/>
          </a:xfrm>
          <a:prstGeom prst="rect">
            <a:avLst/>
          </a:prstGeom>
        </p:spPr>
        <p:txBody>
          <a:bodyPr vert="horz" wrap="square" lIns="91440" tIns="45720" rIns="91440" bIns="45720" numCol="1" anchor="t" anchorCtr="0" compatLnSpc="1">
            <a:prstTxWarp prst="textNoShape">
              <a:avLst/>
            </a:prstTxWarp>
          </a:bodyPr>
          <a:lstStyle>
            <a:lvl1pPr>
              <a:defRPr>
                <a:latin typeface="Tahoma" charset="0"/>
                <a:ea typeface="新細明體" charset="-120"/>
                <a:cs typeface="Arial Unicode MS" charset="0"/>
              </a:defRPr>
            </a:lvl1pPr>
          </a:lstStyle>
          <a:p>
            <a:fld id="{FECF1C4B-5BBF-44B9-A95F-72FAC9B085D6}" type="datetimeFigureOut">
              <a:rPr lang="en-US" smtClean="0"/>
              <a:pPr/>
              <a:t>11/12/2010</a:t>
            </a:fld>
            <a:endParaRPr lang="en-US"/>
          </a:p>
        </p:txBody>
      </p:sp>
      <p:sp>
        <p:nvSpPr>
          <p:cNvPr id="4" name="Footer Placeholder 2"/>
          <p:cNvSpPr>
            <a:spLocks noGrp="1"/>
          </p:cNvSpPr>
          <p:nvPr>
            <p:ph type="ftr" sz="quarter" idx="11"/>
          </p:nvPr>
        </p:nvSpPr>
        <p:spPr>
          <a:xfrm>
            <a:off x="3124200" y="6248400"/>
            <a:ext cx="2895600" cy="457200"/>
          </a:xfrm>
          <a:prstGeom prst="rect">
            <a:avLst/>
          </a:prstGeom>
        </p:spPr>
        <p:txBody>
          <a:bodyPr/>
          <a:lstStyle>
            <a:lvl1pPr>
              <a:defRPr>
                <a:latin typeface="Tahoma" pitchFamily="34" charset="0"/>
                <a:ea typeface="宋体" pitchFamily="2" charset="-122"/>
                <a:cs typeface="Arial Unicode MS" pitchFamily="34" charset="-128"/>
              </a:defRPr>
            </a:lvl1pPr>
          </a:lstStyle>
          <a:p>
            <a:endParaRPr lang="en-US"/>
          </a:p>
        </p:txBody>
      </p:sp>
      <p:sp>
        <p:nvSpPr>
          <p:cNvPr id="6" name="Slide Number Placeholder 3"/>
          <p:cNvSpPr>
            <a:spLocks noGrp="1"/>
          </p:cNvSpPr>
          <p:nvPr>
            <p:ph type="sldNum" sz="quarter" idx="12"/>
          </p:nvPr>
        </p:nvSpPr>
        <p:spPr>
          <a:xfrm>
            <a:off x="6553200" y="6243638"/>
            <a:ext cx="2133600" cy="457200"/>
          </a:xfrm>
          <a:prstGeom prst="rect">
            <a:avLst/>
          </a:prstGeom>
        </p:spPr>
        <p:txBody>
          <a:bodyPr/>
          <a:lstStyle>
            <a:lvl1pPr>
              <a:defRPr>
                <a:latin typeface="Tahoma" pitchFamily="34" charset="0"/>
                <a:ea typeface="宋体" pitchFamily="2" charset="-122"/>
                <a:cs typeface="Arial Unicode MS" pitchFamily="34" charset="-128"/>
              </a:defRPr>
            </a:lvl1pPr>
          </a:lstStyle>
          <a:p>
            <a:fld id="{D837D8B8-252D-4B08-B7C7-F9A738E2B9F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307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43638"/>
            <a:ext cx="2133600" cy="457200"/>
          </a:xfrm>
          <a:prstGeom prst="rect">
            <a:avLst/>
          </a:prstGeom>
        </p:spPr>
        <p:txBody>
          <a:bodyPr/>
          <a:lstStyle>
            <a:lvl1pPr>
              <a:defRPr>
                <a:latin typeface="Tahoma" charset="0"/>
                <a:ea typeface="+mn-ea"/>
                <a:cs typeface="Arial Unicode MS" charset="0"/>
              </a:defRPr>
            </a:lvl1pPr>
          </a:lstStyle>
          <a:p>
            <a:fld id="{FECF1C4B-5BBF-44B9-A95F-72FAC9B085D6}" type="datetimeFigureOut">
              <a:rPr lang="en-US" smtClean="0"/>
              <a:pPr/>
              <a:t>11/12/2010</a:t>
            </a:fld>
            <a:endParaRPr lang="en-US"/>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atin typeface="Tahoma" charset="0"/>
                <a:ea typeface="+mn-ea"/>
                <a:cs typeface="Arial Unicode MS" charset="0"/>
              </a:defRPr>
            </a:lvl1pPr>
          </a:lstStyle>
          <a:p>
            <a:endParaRPr lang="en-US"/>
          </a:p>
        </p:txBody>
      </p:sp>
      <p:sp>
        <p:nvSpPr>
          <p:cNvPr id="6" name="Slide Number Placeholder 5"/>
          <p:cNvSpPr>
            <a:spLocks noGrp="1"/>
          </p:cNvSpPr>
          <p:nvPr>
            <p:ph type="sldNum" sz="quarter" idx="12"/>
          </p:nvPr>
        </p:nvSpPr>
        <p:spPr>
          <a:xfrm>
            <a:off x="6553200" y="6243638"/>
            <a:ext cx="2133600" cy="457200"/>
          </a:xfrm>
          <a:prstGeom prst="rect">
            <a:avLst/>
          </a:prstGeom>
        </p:spPr>
        <p:txBody>
          <a:bodyPr/>
          <a:lstStyle>
            <a:lvl1pPr>
              <a:defRPr>
                <a:latin typeface="Tahoma" charset="0"/>
                <a:ea typeface="+mn-ea"/>
                <a:cs typeface="Arial Unicode MS" charset="0"/>
              </a:defRPr>
            </a:lvl1pPr>
          </a:lstStyle>
          <a:p>
            <a:fld id="{D837D8B8-252D-4B08-B7C7-F9A738E2B9F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ECF1C4B-5BBF-44B9-A95F-72FAC9B085D6}" type="datetimeFigureOut">
              <a:rPr lang="en-US" smtClean="0"/>
              <a:pPr/>
              <a:t>11/12/2010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37D8B8-252D-4B08-B7C7-F9A738E2B9F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2"/>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12" name="Rectangle 8"/>
          <p:cNvSpPr>
            <a:spLocks noChangeArrowheads="1"/>
          </p:cNvSpPr>
          <p:nvPr/>
        </p:nvSpPr>
        <p:spPr bwMode="auto">
          <a:xfrm>
            <a:off x="0" y="6550025"/>
            <a:ext cx="9144000" cy="307975"/>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TW" sz="1400">
                <a:solidFill>
                  <a:srgbClr val="333333"/>
                </a:solidFill>
                <a:latin typeface="Monotype Corsiva" charset="0"/>
                <a:ea typeface="新細明體" charset="-120"/>
                <a:cs typeface="Arial Unicode MS" charset="0"/>
              </a:rPr>
              <a:t>	</a:t>
            </a:r>
            <a:r>
              <a:rPr lang="en-US" altLang="zh-CN" sz="1400">
                <a:solidFill>
                  <a:srgbClr val="333333"/>
                </a:solidFill>
                <a:latin typeface="Monotype Corsiva" charset="0"/>
                <a:ea typeface="宋体" charset="-122"/>
                <a:cs typeface="Arial Unicode MS" charset="0"/>
              </a:rPr>
              <a:t>				</a:t>
            </a:r>
            <a:endParaRPr lang="en-US" altLang="zh-TW" sz="1400">
              <a:solidFill>
                <a:srgbClr val="333333"/>
              </a:solidFill>
              <a:latin typeface="Monotype Corsiva" charset="0"/>
              <a:ea typeface="新細明體" charset="-120"/>
              <a:cs typeface="Arial Unicode MS" charset="0"/>
            </a:endParaRPr>
          </a:p>
        </p:txBody>
      </p:sp>
      <p:sp>
        <p:nvSpPr>
          <p:cNvPr id="8" name="Rectangle 8"/>
          <p:cNvSpPr/>
          <p:nvPr/>
        </p:nvSpPr>
        <p:spPr bwMode="auto">
          <a:xfrm>
            <a:off x="0" y="6597650"/>
            <a:ext cx="9144000" cy="260350"/>
          </a:xfrm>
          <a:prstGeom prst="rect">
            <a:avLst/>
          </a:prstGeom>
          <a:gradFill flip="none" rotWithShape="1">
            <a:gsLst>
              <a:gs pos="0">
                <a:srgbClr val="800000"/>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
        <p:nvSpPr>
          <p:cNvPr id="9" name="Rectangle 12"/>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10" name="Rectangle 12"/>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11" name="Rectangle 13"/>
          <p:cNvSpPr>
            <a:spLocks noChangeArrowheads="1"/>
          </p:cNvSpPr>
          <p:nvPr/>
        </p:nvSpPr>
        <p:spPr bwMode="auto">
          <a:xfrm>
            <a:off x="6769100" y="6580188"/>
            <a:ext cx="2374900" cy="277812"/>
          </a:xfrm>
          <a:prstGeom prst="rect">
            <a:avLst/>
          </a:prstGeom>
          <a:noFill/>
          <a:ln w="9525">
            <a:noFill/>
            <a:miter lim="800000"/>
            <a:headEnd/>
            <a:tailEnd/>
          </a:ln>
          <a:effectLst/>
        </p:spPr>
        <p:txBody>
          <a:bodyPr lIns="92075" tIns="46038" rIns="92075" bIns="46038">
            <a:spAutoFit/>
          </a:bodyPr>
          <a:lstStyle/>
          <a:p>
            <a:pPr algn="r" eaLnBrk="0" hangingPunct="0">
              <a:defRPr/>
            </a:pPr>
            <a:r>
              <a:rPr lang="en-US" altLang="zh-CN" sz="1200">
                <a:solidFill>
                  <a:srgbClr val="C00000"/>
                </a:solidFill>
                <a:latin typeface="Monotype Corsiva" pitchFamily="66" charset="0"/>
                <a:ea typeface="宋体" charset="-122"/>
              </a:rPr>
              <a:t>                                          </a:t>
            </a:r>
            <a:r>
              <a:rPr lang="en-US" altLang="zh-TW" sz="1200">
                <a:solidFill>
                  <a:srgbClr val="C00000"/>
                </a:solidFill>
                <a:latin typeface="Monotype Corsiva" pitchFamily="66" charset="0"/>
                <a:ea typeface="PMingLiU" pitchFamily="18" charset="-120"/>
              </a:rPr>
              <a:t> </a:t>
            </a:r>
            <a:fld id="{9AA2778B-99DF-47A8-BD0D-9584315436DE}" type="slidenum">
              <a:rPr lang="en-US" altLang="zh-TW" sz="1200">
                <a:solidFill>
                  <a:srgbClr val="FFCC66"/>
                </a:solidFill>
                <a:latin typeface="Monotype Corsiva" pitchFamily="66" charset="0"/>
                <a:ea typeface="PMingLiU" pitchFamily="18" charset="-120"/>
              </a:rPr>
              <a:pPr algn="r" eaLnBrk="0" hangingPunct="0">
                <a:defRPr/>
              </a:pPr>
              <a:t>‹#›</a:t>
            </a:fld>
            <a:r>
              <a:rPr lang="en-US" altLang="zh-TW" sz="1200">
                <a:solidFill>
                  <a:srgbClr val="FFCC66"/>
                </a:solidFill>
                <a:latin typeface="Monotype Corsiva" pitchFamily="66" charset="0"/>
                <a:ea typeface="PMingLiU" pitchFamily="18" charset="-120"/>
              </a:rPr>
              <a:t> </a:t>
            </a:r>
          </a:p>
        </p:txBody>
      </p:sp>
      <p:pic>
        <p:nvPicPr>
          <p:cNvPr id="2056" name="Picture 4"/>
          <p:cNvPicPr>
            <a:picLocks noChangeAspect="1" noChangeArrowheads="1"/>
          </p:cNvPicPr>
          <p:nvPr/>
        </p:nvPicPr>
        <p:blipFill>
          <a:blip r:embed="rId11" cstate="print"/>
          <a:srcRect/>
          <a:stretch>
            <a:fillRect/>
          </a:stretch>
        </p:blipFill>
        <p:spPr bwMode="auto">
          <a:xfrm>
            <a:off x="0" y="6472238"/>
            <a:ext cx="1692275" cy="385762"/>
          </a:xfrm>
          <a:prstGeom prst="rect">
            <a:avLst/>
          </a:prstGeom>
          <a:noFill/>
          <a:ln w="9525">
            <a:noFill/>
            <a:miter lim="800000"/>
            <a:headEnd/>
            <a:tailEnd/>
          </a:ln>
        </p:spPr>
      </p:pic>
      <p:sp>
        <p:nvSpPr>
          <p:cNvPr id="16" name="Rectangle 3"/>
          <p:cNvSpPr txBox="1">
            <a:spLocks noChangeArrowheads="1"/>
          </p:cNvSpPr>
          <p:nvPr/>
        </p:nvSpPr>
        <p:spPr bwMode="auto">
          <a:xfrm>
            <a:off x="179388" y="1125538"/>
            <a:ext cx="8785225" cy="5214937"/>
          </a:xfrm>
          <a:prstGeom prst="rect">
            <a:avLst/>
          </a:prstGeom>
          <a:ln>
            <a:miter lim="800000"/>
            <a:headEnd/>
            <a:tailEnd/>
          </a:ln>
        </p:spPr>
        <p:txBody>
          <a:bodyPr/>
          <a:lstStyle/>
          <a:p>
            <a:pPr marL="342900" indent="-342900" eaLnBrk="0" hangingPunct="0">
              <a:spcBef>
                <a:spcPct val="20000"/>
              </a:spcBef>
              <a:buClr>
                <a:srgbClr val="993300"/>
              </a:buClr>
              <a:buSzPct val="90000"/>
              <a:buFont typeface="Wingdings" charset="2"/>
              <a:buNone/>
              <a:defRPr/>
            </a:pPr>
            <a:endParaRPr lang="en-US" altLang="zh-TW">
              <a:solidFill>
                <a:srgbClr val="003366"/>
              </a:solidFill>
              <a:latin typeface="Myriad Web" pitchFamily="34" charset="0"/>
              <a:ea typeface="新細明體" charset="-120"/>
              <a:cs typeface="Arial Unicode MS" charset="0"/>
            </a:endParaRPr>
          </a:p>
        </p:txBody>
      </p:sp>
      <p:sp>
        <p:nvSpPr>
          <p:cNvPr id="17" name="Rectangle 16"/>
          <p:cNvSpPr/>
          <p:nvPr/>
        </p:nvSpPr>
        <p:spPr bwMode="auto">
          <a:xfrm>
            <a:off x="0" y="0"/>
            <a:ext cx="9144000" cy="188913"/>
          </a:xfrm>
          <a:prstGeom prst="rect">
            <a:avLst/>
          </a:prstGeom>
          <a:gradFill flip="none" rotWithShape="1">
            <a:gsLst>
              <a:gs pos="0">
                <a:srgbClr val="993300"/>
              </a:gs>
              <a:gs pos="50000">
                <a:schemeClr val="accent1">
                  <a:tint val="44500"/>
                  <a:satMod val="160000"/>
                </a:schemeClr>
              </a:gs>
              <a:gs pos="100000">
                <a:schemeClr val="accent1">
                  <a:tint val="23500"/>
                  <a:satMod val="160000"/>
                </a:schemeClr>
              </a:gs>
            </a:gsLst>
            <a:lin ang="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mj-lt"/>
          <a:ea typeface="新細明體" charset="-120"/>
          <a:cs typeface="新細明體" charset="-120"/>
        </a:defRPr>
      </a:lvl1pPr>
      <a:lvl2pPr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charset="-120"/>
          <a:cs typeface="新細明體" charset="-120"/>
        </a:defRPr>
      </a:lvl2pPr>
      <a:lvl3pPr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charset="-120"/>
          <a:cs typeface="新細明體" charset="-120"/>
        </a:defRPr>
      </a:lvl3pPr>
      <a:lvl4pPr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charset="-120"/>
          <a:cs typeface="新細明體" charset="-120"/>
        </a:defRPr>
      </a:lvl4pPr>
      <a:lvl5pPr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charset="-120"/>
          <a:cs typeface="新細明體" charset="-120"/>
        </a:defRPr>
      </a:lvl5pPr>
      <a:lvl6pPr marL="457200"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pitchFamily="18" charset="-120"/>
        </a:defRPr>
      </a:lvl6pPr>
      <a:lvl7pPr marL="914400"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pitchFamily="18" charset="-120"/>
        </a:defRPr>
      </a:lvl7pPr>
      <a:lvl8pPr marL="1371600"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pitchFamily="18" charset="-120"/>
        </a:defRPr>
      </a:lvl8pPr>
      <a:lvl9pPr marL="1828800"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pitchFamily="18" charset="-120"/>
        </a:defRPr>
      </a:lvl9pPr>
    </p:titleStyle>
    <p:bodyStyle>
      <a:lvl1pPr marL="342900" indent="-342900" algn="l" rtl="0" eaLnBrk="1" fontAlgn="base" hangingPunct="1">
        <a:spcBef>
          <a:spcPct val="20000"/>
        </a:spcBef>
        <a:spcAft>
          <a:spcPct val="0"/>
        </a:spcAft>
        <a:buClr>
          <a:schemeClr val="folHlink"/>
        </a:buClr>
        <a:buSzPct val="90000"/>
        <a:buFont typeface="Wingdings" pitchFamily="2" charset="2"/>
        <a:buBlip>
          <a:blip r:embed="rId12"/>
        </a:buBlip>
        <a:defRPr sz="36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90000"/>
        <a:buFont typeface="Wingdings" pitchFamily="2" charset="2"/>
        <a:buBlip>
          <a:blip r:embed="rId13"/>
        </a:buBlip>
        <a:defRPr sz="2800">
          <a:solidFill>
            <a:schemeClr val="tx1"/>
          </a:solidFill>
          <a:latin typeface="+mn-lt"/>
          <a:ea typeface="+mn-ea"/>
          <a:cs typeface="+mn-cs"/>
        </a:defRPr>
      </a:lvl2pPr>
      <a:lvl3pPr marL="1143000" indent="-228600" algn="l" rtl="0" eaLnBrk="1" fontAlgn="base" hangingPunct="1">
        <a:spcBef>
          <a:spcPct val="20000"/>
        </a:spcBef>
        <a:spcAft>
          <a:spcPct val="0"/>
        </a:spcAft>
        <a:buClr>
          <a:schemeClr val="folHlink"/>
        </a:buClr>
        <a:buSzPct val="90000"/>
        <a:buFont typeface="Wingdings" pitchFamily="2" charset="2"/>
        <a:buBlip>
          <a:blip r:embed="rId14"/>
        </a:buBlip>
        <a:defRPr sz="24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video" Target="file:///W:\research\2010-ITSKeyNote\collosion%20avoidance_V2.wmv" TargetMode="Externa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video" Target="file:///E:\WSN%20Project\its-keynote\Adaptive_Traffic%20Demo_V1_standand.wmv" TargetMode="Externa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vmlDrawing" Target="../drawings/vmlDrawing2.v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video" Target="file:///W:\research\2010-ITSKeyNote\video_surv.wmv" TargetMode="Externa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3789040"/>
            <a:ext cx="7772400" cy="1470025"/>
          </a:xfrm>
        </p:spPr>
        <p:txBody>
          <a:bodyPr/>
          <a:lstStyle/>
          <a:p>
            <a:r>
              <a:rPr lang="en-US" dirty="0" smtClean="0"/>
              <a:t>Intelligent Transportation System Using WSNs</a:t>
            </a:r>
            <a:endParaRPr lang="en-US" dirty="0"/>
          </a:p>
        </p:txBody>
      </p:sp>
      <p:sp>
        <p:nvSpPr>
          <p:cNvPr id="3" name="Subtitle 2"/>
          <p:cNvSpPr>
            <a:spLocks noGrp="1"/>
          </p:cNvSpPr>
          <p:nvPr>
            <p:ph type="subTitle" idx="1"/>
          </p:nvPr>
        </p:nvSpPr>
        <p:spPr>
          <a:xfrm>
            <a:off x="1547664" y="5445224"/>
            <a:ext cx="6400800" cy="766936"/>
          </a:xfrm>
        </p:spPr>
        <p:txBody>
          <a:bodyPr/>
          <a:lstStyle/>
          <a:p>
            <a:r>
              <a:rPr lang="en-US" dirty="0" err="1" smtClean="0"/>
              <a:t>Jiannong</a:t>
            </a:r>
            <a:r>
              <a:rPr lang="en-US" dirty="0" smtClean="0"/>
              <a:t> Cao</a:t>
            </a:r>
            <a:endParaRPr lang="en-US" dirty="0"/>
          </a:p>
        </p:txBody>
      </p:sp>
      <p:pic>
        <p:nvPicPr>
          <p:cNvPr id="4" name="圖片 3" descr="ETSI-ITS.jpg"/>
          <p:cNvPicPr>
            <a:picLocks noChangeAspect="1"/>
          </p:cNvPicPr>
          <p:nvPr/>
        </p:nvPicPr>
        <p:blipFill>
          <a:blip r:embed="rId3" cstate="print"/>
          <a:stretch>
            <a:fillRect/>
          </a:stretch>
        </p:blipFill>
        <p:spPr>
          <a:xfrm>
            <a:off x="4572000" y="260648"/>
            <a:ext cx="4326379" cy="3168352"/>
          </a:xfrm>
          <a:prstGeom prst="rect">
            <a:avLst/>
          </a:prstGeom>
        </p:spPr>
      </p:pic>
      <p:pic>
        <p:nvPicPr>
          <p:cNvPr id="5" name="Picture 2"/>
          <p:cNvPicPr>
            <a:picLocks noChangeAspect="1" noChangeArrowheads="1"/>
          </p:cNvPicPr>
          <p:nvPr/>
        </p:nvPicPr>
        <p:blipFill>
          <a:blip r:embed="rId4" cstate="print"/>
          <a:srcRect/>
          <a:stretch>
            <a:fillRect/>
          </a:stretch>
        </p:blipFill>
        <p:spPr bwMode="auto">
          <a:xfrm>
            <a:off x="683568" y="260648"/>
            <a:ext cx="3888432" cy="3183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Why ITS?</a:t>
            </a:r>
            <a:endParaRPr lang="en-US" sz="4000" dirty="0"/>
          </a:p>
        </p:txBody>
      </p:sp>
      <p:sp>
        <p:nvSpPr>
          <p:cNvPr id="3" name="Content Placeholder 2"/>
          <p:cNvSpPr>
            <a:spLocks noGrp="1"/>
          </p:cNvSpPr>
          <p:nvPr>
            <p:ph idx="1"/>
          </p:nvPr>
        </p:nvSpPr>
        <p:spPr>
          <a:xfrm>
            <a:off x="457200" y="1052736"/>
            <a:ext cx="8229600" cy="2260848"/>
          </a:xfrm>
        </p:spPr>
        <p:txBody>
          <a:bodyPr>
            <a:noAutofit/>
          </a:bodyPr>
          <a:lstStyle/>
          <a:p>
            <a:r>
              <a:rPr lang="en-US" sz="2800" dirty="0" smtClean="0"/>
              <a:t>Increasing safety</a:t>
            </a:r>
          </a:p>
          <a:p>
            <a:r>
              <a:rPr lang="en-US" sz="2800" dirty="0" smtClean="0"/>
              <a:t>Improving operational performance</a:t>
            </a:r>
          </a:p>
          <a:p>
            <a:r>
              <a:rPr lang="en-US" sz="2800" dirty="0" smtClean="0"/>
              <a:t>Enhancing mobility</a:t>
            </a:r>
          </a:p>
          <a:p>
            <a:r>
              <a:rPr lang="en-US" sz="2800" dirty="0" smtClean="0"/>
              <a:t>Delivering environmental benefits</a:t>
            </a:r>
          </a:p>
          <a:p>
            <a:r>
              <a:rPr lang="en-US" sz="2800" dirty="0" smtClean="0"/>
              <a:t>Boosting productivity and expanding economic and employment growth</a:t>
            </a:r>
          </a:p>
        </p:txBody>
      </p:sp>
      <p:pic>
        <p:nvPicPr>
          <p:cNvPr id="6146" name="Picture 2"/>
          <p:cNvPicPr>
            <a:picLocks noChangeAspect="1" noChangeArrowheads="1"/>
          </p:cNvPicPr>
          <p:nvPr/>
        </p:nvPicPr>
        <p:blipFill>
          <a:blip r:embed="rId3" cstate="print"/>
          <a:srcRect/>
          <a:stretch>
            <a:fillRect/>
          </a:stretch>
        </p:blipFill>
        <p:spPr bwMode="auto">
          <a:xfrm>
            <a:off x="1187624" y="4077072"/>
            <a:ext cx="2916552" cy="2184598"/>
          </a:xfrm>
          <a:prstGeom prst="rect">
            <a:avLst/>
          </a:prstGeom>
          <a:noFill/>
          <a:ln w="9525" cap="flat" cmpd="sng">
            <a:noFill/>
            <a:prstDash val="solid"/>
            <a:miter lim="800000"/>
            <a:headEnd type="none" w="med" len="med"/>
            <a:tailEnd type="none" w="med" len="med"/>
          </a:ln>
        </p:spPr>
      </p:pic>
      <p:pic>
        <p:nvPicPr>
          <p:cNvPr id="6147" name="Picture 3"/>
          <p:cNvPicPr>
            <a:picLocks noChangeAspect="1" noChangeArrowheads="1"/>
          </p:cNvPicPr>
          <p:nvPr/>
        </p:nvPicPr>
        <p:blipFill>
          <a:blip r:embed="rId4" cstate="print"/>
          <a:srcRect/>
          <a:stretch>
            <a:fillRect/>
          </a:stretch>
        </p:blipFill>
        <p:spPr bwMode="auto">
          <a:xfrm>
            <a:off x="4572000" y="4005064"/>
            <a:ext cx="3235616" cy="2145356"/>
          </a:xfrm>
          <a:prstGeom prst="rect">
            <a:avLst/>
          </a:prstGeom>
          <a:noFill/>
          <a:ln w="9525" cap="flat" cmpd="sng">
            <a:noFill/>
            <a:prstDash val="solid"/>
            <a:miter lim="800000"/>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Enabling Technology</a:t>
            </a:r>
            <a:endParaRPr lang="en-US" sz="4000" dirty="0"/>
          </a:p>
        </p:txBody>
      </p:sp>
      <p:sp>
        <p:nvSpPr>
          <p:cNvPr id="3" name="Content Placeholder 2"/>
          <p:cNvSpPr>
            <a:spLocks noGrp="1"/>
          </p:cNvSpPr>
          <p:nvPr>
            <p:ph idx="1"/>
          </p:nvPr>
        </p:nvSpPr>
        <p:spPr>
          <a:xfrm>
            <a:off x="385192" y="1052736"/>
            <a:ext cx="8363272" cy="2736304"/>
          </a:xfrm>
        </p:spPr>
        <p:txBody>
          <a:bodyPr/>
          <a:lstStyle/>
          <a:p>
            <a:r>
              <a:rPr lang="en-US" sz="2400" dirty="0" smtClean="0"/>
              <a:t>Sensing technology : infrastructure sensors (CCTV, inductive loop, infrared),  vehicle sensors (radar, GPS, video camera)</a:t>
            </a:r>
          </a:p>
          <a:p>
            <a:pPr lvl="0"/>
            <a:r>
              <a:rPr lang="en-US" altLang="zh-CN" sz="2400" dirty="0" smtClean="0"/>
              <a:t>Wireless communication : short range (DSRC), long range (</a:t>
            </a:r>
            <a:r>
              <a:rPr lang="en-US" altLang="zh-CN" sz="2400" dirty="0" err="1" smtClean="0"/>
              <a:t>WiMAX</a:t>
            </a:r>
            <a:r>
              <a:rPr lang="en-US" altLang="zh-CN" sz="2400" dirty="0" smtClean="0"/>
              <a:t>, GSM)</a:t>
            </a:r>
          </a:p>
          <a:p>
            <a:r>
              <a:rPr lang="en-US" sz="2400" dirty="0" smtClean="0"/>
              <a:t>Traffic data integration and information extraction</a:t>
            </a:r>
          </a:p>
          <a:p>
            <a:r>
              <a:rPr lang="en-US" sz="2400" dirty="0" smtClean="0"/>
              <a:t>Traffic information dissemination</a:t>
            </a:r>
          </a:p>
          <a:p>
            <a:endParaRPr lang="en-US" sz="2400" dirty="0" smtClean="0"/>
          </a:p>
          <a:p>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3203848" y="2276872"/>
            <a:ext cx="2595897" cy="1656184"/>
          </a:xfrm>
          <a:prstGeom prst="rect">
            <a:avLst/>
          </a:prstGeom>
          <a:noFill/>
          <a:ln w="9525" cap="flat" cmpd="sng">
            <a:noFill/>
            <a:prstDash val="solid"/>
            <a:miter lim="800000"/>
            <a:headEnd type="none" w="med" len="med"/>
            <a:tailEnd type="none" w="med" len="med"/>
          </a:ln>
        </p:spPr>
      </p:pic>
      <p:pic>
        <p:nvPicPr>
          <p:cNvPr id="6" name="圖片 5" descr="Radar.jpg"/>
          <p:cNvPicPr>
            <a:picLocks noChangeAspect="1"/>
          </p:cNvPicPr>
          <p:nvPr/>
        </p:nvPicPr>
        <p:blipFill>
          <a:blip r:embed="rId4" cstate="print"/>
          <a:stretch>
            <a:fillRect/>
          </a:stretch>
        </p:blipFill>
        <p:spPr>
          <a:xfrm>
            <a:off x="5796136" y="2276872"/>
            <a:ext cx="2808312" cy="1895611"/>
          </a:xfrm>
          <a:prstGeom prst="rect">
            <a:avLst/>
          </a:prstGeom>
        </p:spPr>
      </p:pic>
      <p:pic>
        <p:nvPicPr>
          <p:cNvPr id="8" name="圖片 7" descr="Camera.jpg"/>
          <p:cNvPicPr>
            <a:picLocks noChangeAspect="1"/>
          </p:cNvPicPr>
          <p:nvPr/>
        </p:nvPicPr>
        <p:blipFill>
          <a:blip r:embed="rId5" cstate="print"/>
          <a:stretch>
            <a:fillRect/>
          </a:stretch>
        </p:blipFill>
        <p:spPr>
          <a:xfrm>
            <a:off x="251520" y="2276872"/>
            <a:ext cx="2966527" cy="1872208"/>
          </a:xfrm>
          <a:prstGeom prst="rect">
            <a:avLst/>
          </a:prstGeom>
        </p:spPr>
      </p:pic>
      <p:pic>
        <p:nvPicPr>
          <p:cNvPr id="11" name="圖片 10" descr="Google-Driveless-Car.jpg"/>
          <p:cNvPicPr>
            <a:picLocks noChangeAspect="1"/>
          </p:cNvPicPr>
          <p:nvPr/>
        </p:nvPicPr>
        <p:blipFill>
          <a:blip r:embed="rId6" cstate="print"/>
          <a:stretch>
            <a:fillRect/>
          </a:stretch>
        </p:blipFill>
        <p:spPr>
          <a:xfrm>
            <a:off x="2699792" y="3665220"/>
            <a:ext cx="3535680" cy="3192780"/>
          </a:xfrm>
          <a:prstGeom prst="rect">
            <a:avLst/>
          </a:prstGeom>
        </p:spPr>
      </p:pic>
      <p:pic>
        <p:nvPicPr>
          <p:cNvPr id="13" name="圖片 12" descr="Traffic_Sign_2.jpg"/>
          <p:cNvPicPr>
            <a:picLocks noChangeAspect="1"/>
          </p:cNvPicPr>
          <p:nvPr/>
        </p:nvPicPr>
        <p:blipFill>
          <a:blip r:embed="rId7" cstate="print"/>
          <a:stretch>
            <a:fillRect/>
          </a:stretch>
        </p:blipFill>
        <p:spPr>
          <a:xfrm>
            <a:off x="395536" y="3858344"/>
            <a:ext cx="4572000" cy="2667000"/>
          </a:xfrm>
          <a:prstGeom prst="rect">
            <a:avLst/>
          </a:prstGeom>
        </p:spPr>
      </p:pic>
      <p:pic>
        <p:nvPicPr>
          <p:cNvPr id="47106" name="Picture 2"/>
          <p:cNvPicPr>
            <a:picLocks noChangeAspect="1" noChangeArrowheads="1"/>
          </p:cNvPicPr>
          <p:nvPr/>
        </p:nvPicPr>
        <p:blipFill>
          <a:blip r:embed="rId8" cstate="print"/>
          <a:srcRect/>
          <a:stretch>
            <a:fillRect/>
          </a:stretch>
        </p:blipFill>
        <p:spPr bwMode="auto">
          <a:xfrm>
            <a:off x="5940152" y="3861048"/>
            <a:ext cx="1926358" cy="2736304"/>
          </a:xfrm>
          <a:prstGeom prst="rect">
            <a:avLst/>
          </a:prstGeom>
          <a:noFill/>
          <a:ln w="9525">
            <a:noFill/>
            <a:miter lim="800000"/>
            <a:headEnd/>
            <a:tailEnd/>
          </a:ln>
        </p:spPr>
      </p:pic>
      <p:pic>
        <p:nvPicPr>
          <p:cNvPr id="16" name="Picture 2"/>
          <p:cNvPicPr>
            <a:picLocks noChangeAspect="1" noChangeArrowheads="1"/>
          </p:cNvPicPr>
          <p:nvPr/>
        </p:nvPicPr>
        <p:blipFill>
          <a:blip r:embed="rId9" cstate="print"/>
          <a:srcRect/>
          <a:stretch>
            <a:fillRect/>
          </a:stretch>
        </p:blipFill>
        <p:spPr bwMode="auto">
          <a:xfrm>
            <a:off x="179512" y="1378942"/>
            <a:ext cx="8699500" cy="3778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16"/>
                                        </p:tgtEl>
                                        <p:attrNameLst>
                                          <p:attrName>ppt_x</p:attrName>
                                        </p:attrNameLst>
                                      </p:cBhvr>
                                      <p:tavLst>
                                        <p:tav tm="0">
                                          <p:val>
                                            <p:strVal val="ppt_x"/>
                                          </p:val>
                                        </p:tav>
                                        <p:tav tm="100000">
                                          <p:val>
                                            <p:strVal val="ppt_x"/>
                                          </p:val>
                                        </p:tav>
                                      </p:tavLst>
                                    </p:anim>
                                    <p:anim calcmode="lin" valueType="num">
                                      <p:cBhvr additive="base">
                                        <p:cTn id="11" dur="500"/>
                                        <p:tgtEl>
                                          <p:spTgt spid="16"/>
                                        </p:tgtEl>
                                        <p:attrNameLst>
                                          <p:attrName>ppt_y</p:attrName>
                                        </p:attrNameLst>
                                      </p:cBhvr>
                                      <p:tavLst>
                                        <p:tav tm="0">
                                          <p:val>
                                            <p:strVal val="ppt_y"/>
                                          </p:val>
                                        </p:tav>
                                        <p:tav tm="100000">
                                          <p:val>
                                            <p:strVal val="1+ppt_h/2"/>
                                          </p:val>
                                        </p:tav>
                                      </p:tavLst>
                                    </p:anim>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8"/>
                                        </p:tgtEl>
                                        <p:attrNameLst>
                                          <p:attrName>ppt_x</p:attrName>
                                        </p:attrNameLst>
                                      </p:cBhvr>
                                      <p:tavLst>
                                        <p:tav tm="0">
                                          <p:val>
                                            <p:strVal val="ppt_x"/>
                                          </p:val>
                                        </p:tav>
                                        <p:tav tm="100000">
                                          <p:val>
                                            <p:strVal val="ppt_x"/>
                                          </p:val>
                                        </p:tav>
                                      </p:tavLst>
                                    </p:anim>
                                    <p:anim calcmode="lin" valueType="num">
                                      <p:cBhvr additive="base">
                                        <p:cTn id="31" dur="500"/>
                                        <p:tgtEl>
                                          <p:spTgt spid="8"/>
                                        </p:tgtEl>
                                        <p:attrNameLst>
                                          <p:attrName>ppt_y</p:attrName>
                                        </p:attrNameLst>
                                      </p:cBhvr>
                                      <p:tavLst>
                                        <p:tav tm="0">
                                          <p:val>
                                            <p:strVal val="ppt_y"/>
                                          </p:val>
                                        </p:tav>
                                        <p:tav tm="100000">
                                          <p:val>
                                            <p:strVal val="1+ppt_h/2"/>
                                          </p:val>
                                        </p:tav>
                                      </p:tavLst>
                                    </p:anim>
                                    <p:set>
                                      <p:cBhvr>
                                        <p:cTn id="32" dur="1" fill="hold">
                                          <p:stCondLst>
                                            <p:cond delay="499"/>
                                          </p:stCondLst>
                                        </p:cTn>
                                        <p:tgtEl>
                                          <p:spTgt spid="8"/>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2050"/>
                                        </p:tgtEl>
                                        <p:attrNameLst>
                                          <p:attrName>ppt_x</p:attrName>
                                        </p:attrNameLst>
                                      </p:cBhvr>
                                      <p:tavLst>
                                        <p:tav tm="0">
                                          <p:val>
                                            <p:strVal val="ppt_x"/>
                                          </p:val>
                                        </p:tav>
                                        <p:tav tm="100000">
                                          <p:val>
                                            <p:strVal val="ppt_x"/>
                                          </p:val>
                                        </p:tav>
                                      </p:tavLst>
                                    </p:anim>
                                    <p:anim calcmode="lin" valueType="num">
                                      <p:cBhvr additive="base">
                                        <p:cTn id="35" dur="500"/>
                                        <p:tgtEl>
                                          <p:spTgt spid="2050"/>
                                        </p:tgtEl>
                                        <p:attrNameLst>
                                          <p:attrName>ppt_y</p:attrName>
                                        </p:attrNameLst>
                                      </p:cBhvr>
                                      <p:tavLst>
                                        <p:tav tm="0">
                                          <p:val>
                                            <p:strVal val="ppt_y"/>
                                          </p:val>
                                        </p:tav>
                                        <p:tav tm="100000">
                                          <p:val>
                                            <p:strVal val="1+ppt_h/2"/>
                                          </p:val>
                                        </p:tav>
                                      </p:tavLst>
                                    </p:anim>
                                    <p:set>
                                      <p:cBhvr>
                                        <p:cTn id="36" dur="1" fill="hold">
                                          <p:stCondLst>
                                            <p:cond delay="499"/>
                                          </p:stCondLst>
                                        </p:cTn>
                                        <p:tgtEl>
                                          <p:spTgt spid="2050"/>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6"/>
                                        </p:tgtEl>
                                        <p:attrNameLst>
                                          <p:attrName>ppt_x</p:attrName>
                                        </p:attrNameLst>
                                      </p:cBhvr>
                                      <p:tavLst>
                                        <p:tav tm="0">
                                          <p:val>
                                            <p:strVal val="ppt_x"/>
                                          </p:val>
                                        </p:tav>
                                        <p:tav tm="100000">
                                          <p:val>
                                            <p:strVal val="ppt_x"/>
                                          </p:val>
                                        </p:tav>
                                      </p:tavLst>
                                    </p:anim>
                                    <p:anim calcmode="lin" valueType="num">
                                      <p:cBhvr additive="base">
                                        <p:cTn id="39" dur="500"/>
                                        <p:tgtEl>
                                          <p:spTgt spid="6"/>
                                        </p:tgtEl>
                                        <p:attrNameLst>
                                          <p:attrName>ppt_y</p:attrName>
                                        </p:attrNameLst>
                                      </p:cBhvr>
                                      <p:tavLst>
                                        <p:tav tm="0">
                                          <p:val>
                                            <p:strVal val="ppt_y"/>
                                          </p:val>
                                        </p:tav>
                                        <p:tav tm="100000">
                                          <p:val>
                                            <p:strVal val="1+ppt_h/2"/>
                                          </p:val>
                                        </p:tav>
                                      </p:tavLst>
                                    </p:anim>
                                    <p:set>
                                      <p:cBhvr>
                                        <p:cTn id="40" dur="1" fill="hold">
                                          <p:stCondLst>
                                            <p:cond delay="499"/>
                                          </p:stCondLst>
                                        </p:cTn>
                                        <p:tgtEl>
                                          <p:spTgt spid="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ppt_x"/>
                                          </p:val>
                                        </p:tav>
                                      </p:tavLst>
                                    </p:anim>
                                    <p:anim calcmode="lin" valueType="num">
                                      <p:cBhvr additive="base">
                                        <p:cTn id="43" dur="500"/>
                                        <p:tgtEl>
                                          <p:spTgt spid="11"/>
                                        </p:tgtEl>
                                        <p:attrNameLst>
                                          <p:attrName>ppt_y</p:attrName>
                                        </p:attrNameLst>
                                      </p:cBhvr>
                                      <p:tavLst>
                                        <p:tav tm="0">
                                          <p:val>
                                            <p:strVal val="ppt_y"/>
                                          </p:val>
                                        </p:tav>
                                        <p:tav tm="100000">
                                          <p:val>
                                            <p:strVal val="1+ppt_h/2"/>
                                          </p:val>
                                        </p:tav>
                                      </p:tavLst>
                                    </p:anim>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10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nodeType="clickEffect">
                                  <p:stCondLst>
                                    <p:cond delay="0"/>
                                  </p:stCondLst>
                                  <p:childTnLst>
                                    <p:anim calcmode="lin" valueType="num">
                                      <p:cBhvr additive="base">
                                        <p:cTn id="66" dur="500"/>
                                        <p:tgtEl>
                                          <p:spTgt spid="13"/>
                                        </p:tgtEl>
                                        <p:attrNameLst>
                                          <p:attrName>ppt_x</p:attrName>
                                        </p:attrNameLst>
                                      </p:cBhvr>
                                      <p:tavLst>
                                        <p:tav tm="0">
                                          <p:val>
                                            <p:strVal val="ppt_x"/>
                                          </p:val>
                                        </p:tav>
                                        <p:tav tm="100000">
                                          <p:val>
                                            <p:strVal val="ppt_x"/>
                                          </p:val>
                                        </p:tav>
                                      </p:tavLst>
                                    </p:anim>
                                    <p:anim calcmode="lin" valueType="num">
                                      <p:cBhvr additive="base">
                                        <p:cTn id="67" dur="500"/>
                                        <p:tgtEl>
                                          <p:spTgt spid="13"/>
                                        </p:tgtEl>
                                        <p:attrNameLst>
                                          <p:attrName>ppt_y</p:attrName>
                                        </p:attrNameLst>
                                      </p:cBhvr>
                                      <p:tavLst>
                                        <p:tav tm="0">
                                          <p:val>
                                            <p:strVal val="ppt_y"/>
                                          </p:val>
                                        </p:tav>
                                        <p:tav tm="100000">
                                          <p:val>
                                            <p:strVal val="1+ppt_h/2"/>
                                          </p:val>
                                        </p:tav>
                                      </p:tavLst>
                                    </p:anim>
                                    <p:set>
                                      <p:cBhvr>
                                        <p:cTn id="68" dur="1" fill="hold">
                                          <p:stCondLst>
                                            <p:cond delay="499"/>
                                          </p:stCondLst>
                                        </p:cTn>
                                        <p:tgtEl>
                                          <p:spTgt spid="13"/>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47106"/>
                                        </p:tgtEl>
                                        <p:attrNameLst>
                                          <p:attrName>ppt_x</p:attrName>
                                        </p:attrNameLst>
                                      </p:cBhvr>
                                      <p:tavLst>
                                        <p:tav tm="0">
                                          <p:val>
                                            <p:strVal val="ppt_x"/>
                                          </p:val>
                                        </p:tav>
                                        <p:tav tm="100000">
                                          <p:val>
                                            <p:strVal val="ppt_x"/>
                                          </p:val>
                                        </p:tav>
                                      </p:tavLst>
                                    </p:anim>
                                    <p:anim calcmode="lin" valueType="num">
                                      <p:cBhvr additive="base">
                                        <p:cTn id="71" dur="500"/>
                                        <p:tgtEl>
                                          <p:spTgt spid="47106"/>
                                        </p:tgtEl>
                                        <p:attrNameLst>
                                          <p:attrName>ppt_y</p:attrName>
                                        </p:attrNameLst>
                                      </p:cBhvr>
                                      <p:tavLst>
                                        <p:tav tm="0">
                                          <p:val>
                                            <p:strVal val="ppt_y"/>
                                          </p:val>
                                        </p:tav>
                                        <p:tav tm="100000">
                                          <p:val>
                                            <p:strVal val="1+ppt_h/2"/>
                                          </p:val>
                                        </p:tav>
                                      </p:tavLst>
                                    </p:anim>
                                    <p:set>
                                      <p:cBhvr>
                                        <p:cTn id="72" dur="1" fill="hold">
                                          <p:stCondLst>
                                            <p:cond delay="499"/>
                                          </p:stCondLst>
                                        </p:cTn>
                                        <p:tgtEl>
                                          <p:spTgt spid="47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smtClean="0"/>
              <a:t>ITS in Japan :VICS</a:t>
            </a:r>
          </a:p>
        </p:txBody>
      </p:sp>
      <p:pic>
        <p:nvPicPr>
          <p:cNvPr id="5" name="圖片 4" descr="fig06.jpg"/>
          <p:cNvPicPr>
            <a:picLocks noChangeAspect="1"/>
          </p:cNvPicPr>
          <p:nvPr/>
        </p:nvPicPr>
        <p:blipFill>
          <a:blip r:embed="rId3" cstate="print"/>
          <a:stretch>
            <a:fillRect/>
          </a:stretch>
        </p:blipFill>
        <p:spPr>
          <a:xfrm>
            <a:off x="1187624" y="2348880"/>
            <a:ext cx="5544616" cy="3948439"/>
          </a:xfrm>
          <a:prstGeom prst="rect">
            <a:avLst/>
          </a:prstGeom>
        </p:spPr>
      </p:pic>
      <p:pic>
        <p:nvPicPr>
          <p:cNvPr id="68610" name="Picture 2"/>
          <p:cNvPicPr>
            <a:picLocks noChangeAspect="1" noChangeArrowheads="1"/>
          </p:cNvPicPr>
          <p:nvPr/>
        </p:nvPicPr>
        <p:blipFill>
          <a:blip r:embed="rId4" cstate="print"/>
          <a:srcRect/>
          <a:stretch>
            <a:fillRect/>
          </a:stretch>
        </p:blipFill>
        <p:spPr bwMode="auto">
          <a:xfrm>
            <a:off x="1043608" y="2564904"/>
            <a:ext cx="5616624" cy="2476500"/>
          </a:xfrm>
          <a:prstGeom prst="rect">
            <a:avLst/>
          </a:prstGeom>
          <a:noFill/>
          <a:ln w="9525">
            <a:noFill/>
            <a:miter lim="800000"/>
            <a:headEnd/>
            <a:tailEnd/>
          </a:ln>
        </p:spPr>
      </p:pic>
      <p:sp>
        <p:nvSpPr>
          <p:cNvPr id="6" name="矩形 5"/>
          <p:cNvSpPr/>
          <p:nvPr/>
        </p:nvSpPr>
        <p:spPr>
          <a:xfrm>
            <a:off x="323528" y="1196752"/>
            <a:ext cx="8568952" cy="1200329"/>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5"/>
              </a:buBlip>
            </a:pPr>
            <a:r>
              <a:rPr lang="en-US" altLang="zh-CN" sz="2400" b="1" dirty="0" smtClean="0"/>
              <a:t>VICS (Vehicle Information and Communication System, 1996), provides easy to understand, real-time information for drivers</a:t>
            </a:r>
          </a:p>
        </p:txBody>
      </p:sp>
      <p:sp>
        <p:nvSpPr>
          <p:cNvPr id="7" name="矩形 6"/>
          <p:cNvSpPr/>
          <p:nvPr/>
        </p:nvSpPr>
        <p:spPr>
          <a:xfrm>
            <a:off x="971600" y="1196752"/>
            <a:ext cx="7344816" cy="461665"/>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5"/>
              </a:buBlip>
            </a:pPr>
            <a:r>
              <a:rPr lang="en-US" altLang="zh-CN" sz="2400" b="1" dirty="0" smtClean="0"/>
              <a:t>ETC: the electronic toll collection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xit" presetSubtype="16" fill="hold" nodeType="clickEffect">
                                  <p:stCondLst>
                                    <p:cond delay="0"/>
                                  </p:stCondLst>
                                  <p:childTnLst>
                                    <p:animEffect transition="out" filter="box(in)">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4" presetClass="exit" presetSubtype="16" fill="hold" grpId="1" nodeType="withEffect">
                                  <p:stCondLst>
                                    <p:cond delay="0"/>
                                  </p:stCondLst>
                                  <p:childTnLst>
                                    <p:animEffect transition="out" filter="box(in)">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68610"/>
                                        </p:tgtEl>
                                        <p:attrNameLst>
                                          <p:attrName>style.visibility</p:attrName>
                                        </p:attrNameLst>
                                      </p:cBhvr>
                                      <p:to>
                                        <p:strVal val="visible"/>
                                      </p:to>
                                    </p:set>
                                    <p:animEffect transition="in" filter="box(in)">
                                      <p:cBhvr>
                                        <p:cTn id="23" dur="500"/>
                                        <p:tgtEl>
                                          <p:spTgt spid="68610"/>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ox(in)">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smtClean="0"/>
              <a:t>ITS in Japan :VICS</a:t>
            </a:r>
          </a:p>
        </p:txBody>
      </p:sp>
    </p:spTree>
    <p:controls>
      <p:control spid="160770" name="ShockwaveFlash1" r:id="rId2" imgW="6840360" imgH="5183280"/>
    </p:controls>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smtClean="0"/>
              <a:t>ITS in Singapore: </a:t>
            </a:r>
            <a:r>
              <a:rPr lang="en-US" altLang="zh-CN" sz="4000" dirty="0" err="1" smtClean="0"/>
              <a:t>i</a:t>
            </a:r>
            <a:r>
              <a:rPr lang="en-US" altLang="zh-CN" sz="4000" dirty="0" smtClean="0"/>
              <a:t>-Transport</a:t>
            </a:r>
            <a:endParaRPr lang="en-US" sz="4000" dirty="0"/>
          </a:p>
        </p:txBody>
      </p:sp>
      <p:pic>
        <p:nvPicPr>
          <p:cNvPr id="47105" name="Picture 1"/>
          <p:cNvPicPr>
            <a:picLocks noChangeAspect="1" noChangeArrowheads="1"/>
          </p:cNvPicPr>
          <p:nvPr/>
        </p:nvPicPr>
        <p:blipFill>
          <a:blip r:embed="rId3" cstate="print"/>
          <a:srcRect/>
          <a:stretch>
            <a:fillRect/>
          </a:stretch>
        </p:blipFill>
        <p:spPr bwMode="auto">
          <a:xfrm>
            <a:off x="1043608" y="2420888"/>
            <a:ext cx="6686550" cy="4000500"/>
          </a:xfrm>
          <a:prstGeom prst="rect">
            <a:avLst/>
          </a:prstGeom>
          <a:noFill/>
          <a:ln w="9525">
            <a:noFill/>
            <a:miter lim="800000"/>
            <a:headEnd/>
            <a:tailEnd/>
          </a:ln>
        </p:spPr>
      </p:pic>
      <p:sp>
        <p:nvSpPr>
          <p:cNvPr id="5" name="矩形 4"/>
          <p:cNvSpPr/>
          <p:nvPr/>
        </p:nvSpPr>
        <p:spPr>
          <a:xfrm>
            <a:off x="683568" y="1268760"/>
            <a:ext cx="7560840" cy="830997"/>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4"/>
              </a:buBlip>
            </a:pPr>
            <a:r>
              <a:rPr lang="en-US" altLang="zh-CN" sz="2400" b="1" dirty="0" smtClean="0"/>
              <a:t>Part 1: Integration of Traffic Information (</a:t>
            </a:r>
            <a:r>
              <a:rPr lang="en-US" altLang="zh-CN" sz="2400" b="1" dirty="0" err="1" smtClean="0"/>
              <a:t>Traffic.Smart</a:t>
            </a:r>
            <a:r>
              <a:rPr lang="en-US" altLang="zh-CN" sz="2400" b="1" dirty="0" smtClean="0"/>
              <a:t>)</a:t>
            </a:r>
            <a:endParaRPr lang="zh-CN" altLang="en-US" sz="2400" b="1" dirty="0" smtClean="0"/>
          </a:p>
        </p:txBody>
      </p:sp>
      <p:sp>
        <p:nvSpPr>
          <p:cNvPr id="6" name="矩形 5"/>
          <p:cNvSpPr/>
          <p:nvPr/>
        </p:nvSpPr>
        <p:spPr>
          <a:xfrm>
            <a:off x="755576" y="1268760"/>
            <a:ext cx="7776864" cy="830997"/>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4"/>
              </a:buBlip>
            </a:pPr>
            <a:r>
              <a:rPr lang="en-US" altLang="zh-CN" sz="2400" b="1" dirty="0" smtClean="0"/>
              <a:t>Part 2: Integration of Public Transport Information (</a:t>
            </a:r>
            <a:r>
              <a:rPr lang="en-US" altLang="zh-CN" sz="2400" b="1" dirty="0" err="1" smtClean="0"/>
              <a:t>Transit.Smart</a:t>
            </a:r>
            <a:r>
              <a:rPr lang="en-US" altLang="zh-CN" sz="2400" b="1" dirty="0" smtClean="0"/>
              <a:t>)</a:t>
            </a:r>
            <a:endParaRPr lang="zh-CN" altLang="en-US" sz="2400" b="1" dirty="0" smtClean="0"/>
          </a:p>
        </p:txBody>
      </p:sp>
      <p:sp>
        <p:nvSpPr>
          <p:cNvPr id="7" name="矩形 6"/>
          <p:cNvSpPr/>
          <p:nvPr/>
        </p:nvSpPr>
        <p:spPr>
          <a:xfrm>
            <a:off x="755576" y="1268760"/>
            <a:ext cx="8280920" cy="830997"/>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4"/>
              </a:buBlip>
            </a:pPr>
            <a:r>
              <a:rPr lang="en-US" altLang="zh-CN" sz="2400" b="1" dirty="0" smtClean="0"/>
              <a:t>Part 3: Multi-modal Route Advisory System (or </a:t>
            </a:r>
            <a:r>
              <a:rPr lang="en-US" altLang="zh-CN" sz="2400" b="1" dirty="0" err="1" smtClean="0"/>
              <a:t>Route.Smart</a:t>
            </a:r>
            <a:r>
              <a:rPr lang="en-US" altLang="zh-CN" sz="2400" b="1" dirty="0" smtClean="0"/>
              <a:t>)</a:t>
            </a:r>
            <a:endParaRPr lang="zh-CN" altLang="en-US" sz="2400" b="1" dirty="0" smtClean="0"/>
          </a:p>
        </p:txBody>
      </p:sp>
      <p:sp>
        <p:nvSpPr>
          <p:cNvPr id="8" name="矩形 7"/>
          <p:cNvSpPr/>
          <p:nvPr/>
        </p:nvSpPr>
        <p:spPr bwMode="auto">
          <a:xfrm>
            <a:off x="5091501" y="4158507"/>
            <a:ext cx="1036393" cy="360040"/>
          </a:xfrm>
          <a:prstGeom prst="rect">
            <a:avLst/>
          </a:prstGeom>
          <a:solidFill>
            <a:srgbClr val="FF0000">
              <a:alpha val="41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9" name="矩形 8"/>
          <p:cNvSpPr/>
          <p:nvPr/>
        </p:nvSpPr>
        <p:spPr bwMode="auto">
          <a:xfrm>
            <a:off x="1835696" y="4067645"/>
            <a:ext cx="1152128" cy="432048"/>
          </a:xfrm>
          <a:prstGeom prst="rect">
            <a:avLst/>
          </a:prstGeom>
          <a:solidFill>
            <a:srgbClr val="FF0000">
              <a:alpha val="41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R="0" indent="0" fontAlgn="base">
              <a:lnSpc>
                <a:spcPct val="100000"/>
              </a:lnSpc>
              <a:spcBef>
                <a:spcPct val="0"/>
              </a:spcBef>
              <a:spcAft>
                <a:spcPct val="0"/>
              </a:spcAft>
              <a:buClrTx/>
              <a:buSzTx/>
              <a:buFontTx/>
              <a:buNone/>
              <a:tabLst/>
            </a:pPr>
            <a:endParaRPr lang="zh-CN" altLang="en-US" sz="2400" smtClean="0">
              <a:latin typeface="Tahoma" pitchFamily="34" charset="0"/>
              <a:ea typeface="宋体" pitchFamily="2" charset="-122"/>
            </a:endParaRPr>
          </a:p>
        </p:txBody>
      </p:sp>
      <p:sp>
        <p:nvSpPr>
          <p:cNvPr id="10" name="矩形 9"/>
          <p:cNvSpPr/>
          <p:nvPr/>
        </p:nvSpPr>
        <p:spPr bwMode="auto">
          <a:xfrm>
            <a:off x="3410445" y="3356992"/>
            <a:ext cx="1152128" cy="432048"/>
          </a:xfrm>
          <a:prstGeom prst="rect">
            <a:avLst/>
          </a:prstGeom>
          <a:solidFill>
            <a:srgbClr val="FF0000">
              <a:alpha val="41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zh-CN" altLang="en-US" sz="2400" smtClean="0">
              <a:latin typeface="Tahoma"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xit" presetSubtype="16" fill="hold" grpId="1" nodeType="clickEffect">
                                  <p:stCondLst>
                                    <p:cond delay="0"/>
                                  </p:stCondLst>
                                  <p:childTnLst>
                                    <p:animEffect transition="out" filter="box(in)">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4" presetClass="exit" presetSubtype="16" fill="hold" grpId="1" nodeType="withEffect">
                                  <p:stCondLst>
                                    <p:cond delay="0"/>
                                  </p:stCondLst>
                                  <p:childTnLst>
                                    <p:animEffect transition="out" filter="box(in)">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500"/>
                                        <p:tgtEl>
                                          <p:spTgt spid="6"/>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ox(in)">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xit" presetSubtype="16" fill="hold" grpId="1" nodeType="clickEffect">
                                  <p:stCondLst>
                                    <p:cond delay="0"/>
                                  </p:stCondLst>
                                  <p:childTnLst>
                                    <p:animEffect transition="out" filter="box(i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4" presetClass="exit" presetSubtype="16" fill="hold" grpId="1" nodeType="withEffect">
                                  <p:stCondLst>
                                    <p:cond delay="0"/>
                                  </p:stCondLst>
                                  <p:childTnLst>
                                    <p:animEffect transition="out" filter="box(in)">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ox(in)">
                                      <p:cBhvr>
                                        <p:cTn id="39" dur="500"/>
                                        <p:tgtEl>
                                          <p:spTgt spid="7"/>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xit" presetSubtype="16" fill="hold" grpId="1" nodeType="clickEffect">
                                  <p:stCondLst>
                                    <p:cond delay="0"/>
                                  </p:stCondLst>
                                  <p:childTnLst>
                                    <p:animEffect transition="out" filter="box(in)">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4" presetClass="exit" presetSubtype="16" fill="hold" grpId="1" nodeType="withEffect">
                                  <p:stCondLst>
                                    <p:cond delay="0"/>
                                  </p:stCondLst>
                                  <p:childTnLst>
                                    <p:animEffect transition="out" filter="box(in)">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animBg="1"/>
      <p:bldP spid="8" grpId="1" animBg="1"/>
      <p:bldP spid="9" grpId="0" animBg="1"/>
      <p:bldP spid="9" grpId="1" animBg="1"/>
      <p:bldP spid="10" grpId="0" animBg="1"/>
      <p:bldP spid="1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ITS in Australia: SCATS</a:t>
            </a:r>
            <a:endParaRPr lang="en-US" sz="4000" dirty="0"/>
          </a:p>
        </p:txBody>
      </p:sp>
      <p:pic>
        <p:nvPicPr>
          <p:cNvPr id="5" name="圖片 4" descr="SCATS.gif"/>
          <p:cNvPicPr>
            <a:picLocks noChangeAspect="1"/>
          </p:cNvPicPr>
          <p:nvPr/>
        </p:nvPicPr>
        <p:blipFill>
          <a:blip r:embed="rId3" cstate="print"/>
          <a:stretch>
            <a:fillRect/>
          </a:stretch>
        </p:blipFill>
        <p:spPr>
          <a:xfrm>
            <a:off x="1619672" y="1916832"/>
            <a:ext cx="5760640" cy="4473224"/>
          </a:xfrm>
          <a:prstGeom prst="rect">
            <a:avLst/>
          </a:prstGeom>
        </p:spPr>
      </p:pic>
      <p:sp>
        <p:nvSpPr>
          <p:cNvPr id="6" name="矩形 5"/>
          <p:cNvSpPr/>
          <p:nvPr/>
        </p:nvSpPr>
        <p:spPr>
          <a:xfrm>
            <a:off x="539552" y="1052736"/>
            <a:ext cx="8280920" cy="1274195"/>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4"/>
              </a:buBlip>
            </a:pPr>
            <a:r>
              <a:rPr lang="en-US" altLang="zh-CN" sz="2400" b="1" dirty="0" smtClean="0"/>
              <a:t>SCATS (Sydney Coordinated Adaptive Traffic System)</a:t>
            </a:r>
          </a:p>
          <a:p>
            <a:pPr marL="342900" lvl="1" indent="-342900" fontAlgn="base">
              <a:spcBef>
                <a:spcPct val="20000"/>
              </a:spcBef>
              <a:spcAft>
                <a:spcPct val="0"/>
              </a:spcAft>
              <a:buClr>
                <a:schemeClr val="folHlink"/>
              </a:buClr>
              <a:buSzPct val="90000"/>
              <a:buBlip>
                <a:blip r:embed="rId4"/>
              </a:buBlip>
            </a:pPr>
            <a:endParaRPr lang="zh-CN" altLang="en-US" sz="2400" b="1"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ITS in USA - VII</a:t>
            </a:r>
            <a:endParaRPr lang="en-US" sz="4000" dirty="0"/>
          </a:p>
        </p:txBody>
      </p:sp>
      <p:sp>
        <p:nvSpPr>
          <p:cNvPr id="6" name="矩形 5"/>
          <p:cNvSpPr/>
          <p:nvPr/>
        </p:nvSpPr>
        <p:spPr>
          <a:xfrm>
            <a:off x="251520" y="980728"/>
            <a:ext cx="8568952" cy="1569660"/>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3"/>
              </a:buBlip>
            </a:pPr>
            <a:r>
              <a:rPr lang="en-US" altLang="zh-CN" sz="2400" b="1" dirty="0" smtClean="0"/>
              <a:t>Vehicle infrastructure integration(VII) : a nationwide vehicle communications system is designed to improve transportation safety and quality (target deployment around 2011)</a:t>
            </a:r>
            <a:endParaRPr lang="zh-CN" altLang="en-US" sz="2400" b="1" dirty="0" smtClean="0"/>
          </a:p>
        </p:txBody>
      </p:sp>
      <p:pic>
        <p:nvPicPr>
          <p:cNvPr id="77828" name="Picture 4"/>
          <p:cNvPicPr>
            <a:picLocks noChangeAspect="1" noChangeArrowheads="1"/>
          </p:cNvPicPr>
          <p:nvPr/>
        </p:nvPicPr>
        <p:blipFill>
          <a:blip r:embed="rId4" cstate="print"/>
          <a:srcRect/>
          <a:stretch>
            <a:fillRect/>
          </a:stretch>
        </p:blipFill>
        <p:spPr bwMode="auto">
          <a:xfrm>
            <a:off x="611560" y="2492896"/>
            <a:ext cx="7738120" cy="39736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139825"/>
          </a:xfrm>
        </p:spPr>
        <p:txBody>
          <a:bodyPr/>
          <a:lstStyle/>
          <a:p>
            <a:r>
              <a:rPr lang="en-US" altLang="zh-CN" sz="4000" dirty="0" smtClean="0"/>
              <a:t>ITS in Hong Kong</a:t>
            </a:r>
            <a:endParaRPr lang="en-US" altLang="zh-CN" sz="4000" dirty="0"/>
          </a:p>
        </p:txBody>
      </p:sp>
      <p:pic>
        <p:nvPicPr>
          <p:cNvPr id="9" name="圖片 8" descr="ITC_Hong Kong1.jpg"/>
          <p:cNvPicPr>
            <a:picLocks noChangeAspect="1"/>
          </p:cNvPicPr>
          <p:nvPr/>
        </p:nvPicPr>
        <p:blipFill>
          <a:blip r:embed="rId3" cstate="print"/>
          <a:stretch>
            <a:fillRect/>
          </a:stretch>
        </p:blipFill>
        <p:spPr>
          <a:xfrm>
            <a:off x="827584" y="1556792"/>
            <a:ext cx="7278020" cy="4680520"/>
          </a:xfrm>
          <a:prstGeom prst="rect">
            <a:avLst/>
          </a:prstGeom>
        </p:spPr>
      </p:pic>
      <p:sp>
        <p:nvSpPr>
          <p:cNvPr id="10" name="矩形 9"/>
          <p:cNvSpPr/>
          <p:nvPr/>
        </p:nvSpPr>
        <p:spPr>
          <a:xfrm>
            <a:off x="539552" y="1311151"/>
            <a:ext cx="8280920" cy="461665"/>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4"/>
              </a:buBlip>
            </a:pPr>
            <a:r>
              <a:rPr lang="en-US" altLang="zh-CN" sz="2400" b="1" dirty="0" smtClean="0"/>
              <a:t>TCSS (Traffic Control and Surveillance Systems)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sz="4000" dirty="0" smtClean="0"/>
              <a:t>ITS in Hong Kong</a:t>
            </a:r>
            <a:endParaRPr lang="zh-CN" altLang="en-US" sz="4000" dirty="0"/>
          </a:p>
        </p:txBody>
      </p:sp>
      <p:pic>
        <p:nvPicPr>
          <p:cNvPr id="6" name="圖片 5" descr="ITC_Hong Kong2.jpg"/>
          <p:cNvPicPr>
            <a:picLocks noChangeAspect="1"/>
          </p:cNvPicPr>
          <p:nvPr/>
        </p:nvPicPr>
        <p:blipFill>
          <a:blip r:embed="rId3" cstate="print"/>
          <a:stretch>
            <a:fillRect/>
          </a:stretch>
        </p:blipFill>
        <p:spPr>
          <a:xfrm>
            <a:off x="827584" y="1103427"/>
            <a:ext cx="6840760" cy="513674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Limitation of Existing ITS</a:t>
            </a:r>
            <a:endParaRPr lang="en-US" sz="4000" dirty="0"/>
          </a:p>
        </p:txBody>
      </p:sp>
      <p:sp>
        <p:nvSpPr>
          <p:cNvPr id="3" name="Content Placeholder 2"/>
          <p:cNvSpPr>
            <a:spLocks noGrp="1"/>
          </p:cNvSpPr>
          <p:nvPr>
            <p:ph idx="1"/>
          </p:nvPr>
        </p:nvSpPr>
        <p:spPr>
          <a:xfrm>
            <a:off x="35496" y="1124744"/>
            <a:ext cx="9217024" cy="4968552"/>
          </a:xfrm>
        </p:spPr>
        <p:txBody>
          <a:bodyPr/>
          <a:lstStyle/>
          <a:p>
            <a:pPr>
              <a:spcBef>
                <a:spcPts val="1200"/>
              </a:spcBef>
            </a:pPr>
            <a:r>
              <a:rPr lang="en-US" altLang="zh-CN" sz="2800" dirty="0" smtClean="0"/>
              <a:t>High cost</a:t>
            </a:r>
          </a:p>
          <a:p>
            <a:pPr lvl="1">
              <a:spcBef>
                <a:spcPts val="1200"/>
              </a:spcBef>
            </a:pPr>
            <a:r>
              <a:rPr lang="en-US" altLang="zh-CN" sz="2400" dirty="0" smtClean="0"/>
              <a:t>Long </a:t>
            </a:r>
            <a:r>
              <a:rPr lang="en-US" altLang="zh-CN" sz="2400" dirty="0" smtClean="0">
                <a:solidFill>
                  <a:srgbClr val="FF0000"/>
                </a:solidFill>
              </a:rPr>
              <a:t>cabling</a:t>
            </a:r>
            <a:r>
              <a:rPr lang="en-US" altLang="zh-CN" sz="2400" dirty="0" smtClean="0"/>
              <a:t>, expensive data acquisition system</a:t>
            </a:r>
          </a:p>
          <a:p>
            <a:pPr lvl="1">
              <a:spcBef>
                <a:spcPts val="1200"/>
              </a:spcBef>
            </a:pPr>
            <a:r>
              <a:rPr lang="en-US" altLang="zh-CN" sz="2400" dirty="0" smtClean="0"/>
              <a:t>Deployment can cause </a:t>
            </a:r>
            <a:r>
              <a:rPr lang="en-US" altLang="zh-CN" sz="2400" dirty="0" smtClean="0">
                <a:solidFill>
                  <a:srgbClr val="FF0000"/>
                </a:solidFill>
              </a:rPr>
              <a:t>traffic to interrupt </a:t>
            </a:r>
            <a:r>
              <a:rPr lang="en-US" altLang="zh-CN" sz="2400" dirty="0" smtClean="0"/>
              <a:t>during installation</a:t>
            </a:r>
          </a:p>
          <a:p>
            <a:pPr>
              <a:spcBef>
                <a:spcPts val="1200"/>
              </a:spcBef>
            </a:pPr>
            <a:r>
              <a:rPr lang="en-US" altLang="zh-CN" sz="2800" dirty="0" smtClean="0"/>
              <a:t>Low density</a:t>
            </a:r>
          </a:p>
          <a:p>
            <a:pPr lvl="1"/>
            <a:r>
              <a:rPr lang="en-US" altLang="zh-CN" sz="2400" dirty="0" smtClean="0"/>
              <a:t>Only deployed in busiest roads</a:t>
            </a:r>
          </a:p>
          <a:p>
            <a:pPr>
              <a:spcBef>
                <a:spcPts val="1200"/>
              </a:spcBef>
            </a:pPr>
            <a:r>
              <a:rPr lang="en-US" altLang="zh-CN" sz="2800" dirty="0" smtClean="0"/>
              <a:t>Centralized</a:t>
            </a:r>
          </a:p>
          <a:p>
            <a:pPr lvl="1"/>
            <a:r>
              <a:rPr lang="en-US" altLang="zh-CN" sz="2400" dirty="0" smtClean="0"/>
              <a:t>Not </a:t>
            </a:r>
            <a:r>
              <a:rPr lang="en-US" altLang="zh-CN" sz="2400" dirty="0" smtClean="0">
                <a:solidFill>
                  <a:srgbClr val="FF0000"/>
                </a:solidFill>
              </a:rPr>
              <a:t>scalable</a:t>
            </a:r>
            <a:r>
              <a:rPr lang="en-US" altLang="zh-CN" sz="2400" dirty="0" smtClean="0"/>
              <a:t>, not </a:t>
            </a:r>
            <a:r>
              <a:rPr lang="en-US" altLang="zh-CN" sz="2400" dirty="0" smtClean="0">
                <a:solidFill>
                  <a:srgbClr val="FF0000"/>
                </a:solidFill>
              </a:rPr>
              <a:t>fault-tolerant</a:t>
            </a:r>
          </a:p>
          <a:p>
            <a:pPr lvl="1"/>
            <a:r>
              <a:rPr lang="en-US" altLang="zh-CN" sz="2400" dirty="0" smtClean="0">
                <a:solidFill>
                  <a:srgbClr val="FF0000"/>
                </a:solidFill>
              </a:rPr>
              <a:t>Delay</a:t>
            </a:r>
            <a:r>
              <a:rPr lang="en-US" altLang="zh-CN" sz="2400" dirty="0" smtClean="0"/>
              <a:t> can be large for emergency</a:t>
            </a:r>
          </a:p>
          <a:p>
            <a:pPr>
              <a:spcBef>
                <a:spcPts val="1200"/>
              </a:spcBef>
            </a:pPr>
            <a:r>
              <a:rPr lang="en-US" altLang="zh-CN" sz="2800" dirty="0" smtClean="0"/>
              <a:t>Lack of flexibility to handle dynamic complex events</a:t>
            </a:r>
          </a:p>
          <a:p>
            <a:pPr>
              <a:spcBef>
                <a:spcPts val="1200"/>
              </a:spcBef>
              <a:buNone/>
            </a:pPr>
            <a:endParaRPr lang="en-US" altLang="zh-CN" sz="2800" dirty="0" smtClean="0">
              <a:latin typeface="Calibri" pitchFamily="34" charset="0"/>
              <a:ea typeface="宋体" pitchFamily="2" charset="-122"/>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48680"/>
            <a:ext cx="8229600" cy="1139825"/>
          </a:xfrm>
        </p:spPr>
        <p:txBody>
          <a:bodyPr/>
          <a:lstStyle/>
          <a:p>
            <a:r>
              <a:rPr lang="en-US" sz="4000" dirty="0" smtClean="0"/>
              <a:t>Outline</a:t>
            </a:r>
            <a:endParaRPr lang="en-US" sz="4000" dirty="0"/>
          </a:p>
        </p:txBody>
      </p:sp>
      <p:sp>
        <p:nvSpPr>
          <p:cNvPr id="3" name="Content Placeholder 2"/>
          <p:cNvSpPr>
            <a:spLocks noGrp="1"/>
          </p:cNvSpPr>
          <p:nvPr>
            <p:ph idx="1"/>
          </p:nvPr>
        </p:nvSpPr>
        <p:spPr/>
        <p:txBody>
          <a:bodyPr/>
          <a:lstStyle/>
          <a:p>
            <a:r>
              <a:rPr lang="en-US" sz="3200" dirty="0" smtClean="0"/>
              <a:t>Intelligent Transportation Systems (ITS)</a:t>
            </a:r>
          </a:p>
          <a:p>
            <a:r>
              <a:rPr lang="en-US" sz="3200" dirty="0" smtClean="0"/>
              <a:t>How WSNs can help ITS?</a:t>
            </a:r>
          </a:p>
          <a:p>
            <a:r>
              <a:rPr lang="en-US" sz="3200" dirty="0" smtClean="0"/>
              <a:t>Existing work of using WSNs for ITS</a:t>
            </a:r>
          </a:p>
          <a:p>
            <a:r>
              <a:rPr lang="en-US" sz="3200" dirty="0" smtClean="0"/>
              <a:t>Challenges and corresponding solutions when using WSNs for ITS</a:t>
            </a:r>
          </a:p>
          <a:p>
            <a:r>
              <a:rPr lang="en-US" sz="3200" dirty="0" smtClean="0"/>
              <a:t>Conclusion</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0983"/>
            <a:ext cx="8229600" cy="1139825"/>
          </a:xfrm>
        </p:spPr>
        <p:txBody>
          <a:bodyPr/>
          <a:lstStyle/>
          <a:p>
            <a:r>
              <a:rPr lang="en-US" sz="4000" dirty="0" smtClean="0"/>
              <a:t>Wireless Sensor Networks</a:t>
            </a:r>
            <a:endParaRPr lang="en-US" sz="4000" dirty="0"/>
          </a:p>
        </p:txBody>
      </p:sp>
      <p:sp>
        <p:nvSpPr>
          <p:cNvPr id="3" name="Content Placeholder 2"/>
          <p:cNvSpPr>
            <a:spLocks noGrp="1"/>
          </p:cNvSpPr>
          <p:nvPr>
            <p:ph idx="1"/>
          </p:nvPr>
        </p:nvSpPr>
        <p:spPr>
          <a:xfrm>
            <a:off x="395536" y="1484784"/>
            <a:ext cx="8229600" cy="4530725"/>
          </a:xfrm>
        </p:spPr>
        <p:txBody>
          <a:bodyPr>
            <a:noAutofit/>
          </a:bodyPr>
          <a:lstStyle/>
          <a:p>
            <a:r>
              <a:rPr lang="en-US" sz="2800" dirty="0" smtClean="0"/>
              <a:t>Smart sensor nodes</a:t>
            </a:r>
          </a:p>
          <a:p>
            <a:pPr lvl="1"/>
            <a:r>
              <a:rPr lang="en-US" sz="2400" dirty="0" smtClean="0"/>
              <a:t>Low cost</a:t>
            </a:r>
          </a:p>
          <a:p>
            <a:pPr lvl="1"/>
            <a:r>
              <a:rPr lang="en-US" sz="2400" dirty="0" smtClean="0"/>
              <a:t>Sensors + CPU +wireless transceivers</a:t>
            </a:r>
          </a:p>
          <a:p>
            <a:r>
              <a:rPr lang="en-US" sz="2800" dirty="0" smtClean="0"/>
              <a:t>Wireless sensor networks</a:t>
            </a:r>
          </a:p>
          <a:p>
            <a:pPr lvl="1"/>
            <a:r>
              <a:rPr lang="en-US" sz="2400" dirty="0" smtClean="0"/>
              <a:t>Self-organization</a:t>
            </a:r>
          </a:p>
          <a:p>
            <a:pPr lvl="1"/>
            <a:r>
              <a:rPr lang="en-US" sz="2400" dirty="0" smtClean="0"/>
              <a:t>Self-maintenance</a:t>
            </a:r>
          </a:p>
          <a:p>
            <a:r>
              <a:rPr lang="en-US" sz="2400" dirty="0" smtClean="0"/>
              <a:t>Sensor nodes deployment:</a:t>
            </a:r>
          </a:p>
          <a:p>
            <a:pPr lvl="1"/>
            <a:r>
              <a:rPr lang="en-US" sz="2400" dirty="0" smtClean="0"/>
              <a:t>Road-side sensor units (RSU)</a:t>
            </a:r>
          </a:p>
          <a:p>
            <a:pPr lvl="1"/>
            <a:r>
              <a:rPr lang="en-US" sz="2400" dirty="0" smtClean="0"/>
              <a:t>Vehicle/mobile sensor units (MU)</a:t>
            </a:r>
            <a:endParaRPr lang="en-US" sz="2400" dirty="0"/>
          </a:p>
        </p:txBody>
      </p:sp>
      <p:pic>
        <p:nvPicPr>
          <p:cNvPr id="4" name="Picture 70"/>
          <p:cNvPicPr>
            <a:picLocks noChangeAspect="1" noChangeArrowheads="1"/>
          </p:cNvPicPr>
          <p:nvPr/>
        </p:nvPicPr>
        <p:blipFill>
          <a:blip r:embed="rId3" cstate="print"/>
          <a:srcRect/>
          <a:stretch>
            <a:fillRect/>
          </a:stretch>
        </p:blipFill>
        <p:spPr bwMode="auto">
          <a:xfrm>
            <a:off x="6156176" y="3212976"/>
            <a:ext cx="2332038" cy="2243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Why WSNs Can Help ITS?</a:t>
            </a:r>
            <a:endParaRPr lang="en-US" sz="4000" dirty="0"/>
          </a:p>
        </p:txBody>
      </p:sp>
      <p:sp>
        <p:nvSpPr>
          <p:cNvPr id="5" name="Content Placeholder 2"/>
          <p:cNvSpPr>
            <a:spLocks noGrp="1"/>
          </p:cNvSpPr>
          <p:nvPr>
            <p:ph idx="1"/>
          </p:nvPr>
        </p:nvSpPr>
        <p:spPr>
          <a:xfrm>
            <a:off x="395536" y="1196752"/>
            <a:ext cx="8229600" cy="4752527"/>
          </a:xfrm>
        </p:spPr>
        <p:txBody>
          <a:bodyPr>
            <a:noAutofit/>
          </a:bodyPr>
          <a:lstStyle/>
          <a:p>
            <a:r>
              <a:rPr lang="en-US" sz="2800" dirty="0" smtClean="0"/>
              <a:t>Low cost</a:t>
            </a:r>
          </a:p>
          <a:p>
            <a:pPr lvl="1"/>
            <a:r>
              <a:rPr lang="en-US" sz="2400" dirty="0" smtClean="0"/>
              <a:t>No cabling</a:t>
            </a:r>
          </a:p>
          <a:p>
            <a:pPr lvl="1"/>
            <a:r>
              <a:rPr lang="en-US" sz="2400" dirty="0" smtClean="0"/>
              <a:t>Easy and flexible for deployment</a:t>
            </a:r>
          </a:p>
          <a:p>
            <a:r>
              <a:rPr lang="en-US" sz="2800" dirty="0" smtClean="0"/>
              <a:t>High spatial density</a:t>
            </a:r>
          </a:p>
          <a:p>
            <a:r>
              <a:rPr lang="en-US" sz="2800" dirty="0" smtClean="0"/>
              <a:t>In-network processing and distributed control</a:t>
            </a:r>
          </a:p>
          <a:p>
            <a:pPr lvl="1"/>
            <a:r>
              <a:rPr lang="en-US" sz="2400" dirty="0" smtClean="0"/>
              <a:t>Scalable</a:t>
            </a:r>
          </a:p>
          <a:p>
            <a:pPr lvl="1"/>
            <a:r>
              <a:rPr lang="en-US" sz="2400" dirty="0" smtClean="0"/>
              <a:t>Fault-tolerant</a:t>
            </a:r>
          </a:p>
          <a:p>
            <a:r>
              <a:rPr lang="en-US" altLang="zh-CN" sz="3200" dirty="0" smtClean="0"/>
              <a:t>Allow real-time dynamic complex events processing</a:t>
            </a:r>
            <a:endParaRPr lang="en-US" sz="32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How WSNs Can Help ITS?</a:t>
            </a:r>
            <a:endParaRPr lang="en-US" sz="4000" dirty="0"/>
          </a:p>
        </p:txBody>
      </p:sp>
      <p:pic>
        <p:nvPicPr>
          <p:cNvPr id="157699" name="Picture 3"/>
          <p:cNvPicPr>
            <a:picLocks noChangeAspect="1" noChangeArrowheads="1"/>
          </p:cNvPicPr>
          <p:nvPr/>
        </p:nvPicPr>
        <p:blipFill>
          <a:blip r:embed="rId3" cstate="print"/>
          <a:srcRect/>
          <a:stretch>
            <a:fillRect/>
          </a:stretch>
        </p:blipFill>
        <p:spPr bwMode="auto">
          <a:xfrm>
            <a:off x="51829" y="3007345"/>
            <a:ext cx="9092171" cy="3445991"/>
          </a:xfrm>
          <a:prstGeom prst="rect">
            <a:avLst/>
          </a:prstGeom>
          <a:noFill/>
          <a:ln w="9525">
            <a:noFill/>
            <a:miter lim="800000"/>
            <a:headEnd/>
            <a:tailEnd/>
          </a:ln>
        </p:spPr>
      </p:pic>
      <p:sp>
        <p:nvSpPr>
          <p:cNvPr id="7" name="Content Placeholder 2"/>
          <p:cNvSpPr>
            <a:spLocks noGrp="1"/>
          </p:cNvSpPr>
          <p:nvPr>
            <p:ph idx="1"/>
          </p:nvPr>
        </p:nvSpPr>
        <p:spPr>
          <a:xfrm>
            <a:off x="0" y="1124744"/>
            <a:ext cx="8820472" cy="2188839"/>
          </a:xfrm>
        </p:spPr>
        <p:txBody>
          <a:bodyPr>
            <a:noAutofit/>
          </a:bodyPr>
          <a:lstStyle/>
          <a:p>
            <a:r>
              <a:rPr lang="en-US" sz="2400" dirty="0" smtClean="0"/>
              <a:t>Data collection, processing, and dissemination</a:t>
            </a:r>
          </a:p>
          <a:p>
            <a:r>
              <a:rPr lang="en-US" sz="2400" dirty="0" smtClean="0"/>
              <a:t>Distributed traffic light control</a:t>
            </a:r>
          </a:p>
          <a:p>
            <a:r>
              <a:rPr lang="en-US" sz="2400" dirty="0" smtClean="0"/>
              <a:t>Dynamic complex event detection</a:t>
            </a:r>
          </a:p>
          <a:p>
            <a:r>
              <a:rPr lang="en-US" sz="2400" dirty="0" smtClean="0"/>
              <a:t>Real-time tracking</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WSN for ITS: </a:t>
            </a:r>
            <a:r>
              <a:rPr lang="en-US" sz="4000" dirty="0" err="1" smtClean="0"/>
              <a:t>CarTel</a:t>
            </a:r>
            <a:r>
              <a:rPr lang="en-US" sz="4000" dirty="0" smtClean="0"/>
              <a:t> (MIT,2006)</a:t>
            </a:r>
            <a:endParaRPr lang="en-US" sz="4000" dirty="0"/>
          </a:p>
        </p:txBody>
      </p:sp>
      <p:sp>
        <p:nvSpPr>
          <p:cNvPr id="3" name="Content Placeholder 2"/>
          <p:cNvSpPr>
            <a:spLocks noGrp="1"/>
          </p:cNvSpPr>
          <p:nvPr>
            <p:ph idx="1"/>
          </p:nvPr>
        </p:nvSpPr>
        <p:spPr>
          <a:xfrm>
            <a:off x="5148064" y="1268760"/>
            <a:ext cx="4139952" cy="4392488"/>
          </a:xfrm>
        </p:spPr>
        <p:txBody>
          <a:bodyPr>
            <a:normAutofit fontScale="92500"/>
          </a:bodyPr>
          <a:lstStyle/>
          <a:p>
            <a:r>
              <a:rPr lang="en-US" sz="2600" dirty="0" smtClean="0"/>
              <a:t>A </a:t>
            </a:r>
            <a:r>
              <a:rPr lang="en-US" sz="2600" dirty="0" smtClean="0">
                <a:solidFill>
                  <a:srgbClr val="FF0000"/>
                </a:solidFill>
              </a:rPr>
              <a:t>mobile</a:t>
            </a:r>
            <a:r>
              <a:rPr lang="en-US" sz="2600" dirty="0" smtClean="0"/>
              <a:t> sensor computing system designed to </a:t>
            </a:r>
            <a:r>
              <a:rPr lang="en-US" sz="2600" dirty="0" smtClean="0">
                <a:solidFill>
                  <a:srgbClr val="FF0000"/>
                </a:solidFill>
              </a:rPr>
              <a:t>collect, process, deliver, and visualize</a:t>
            </a:r>
            <a:r>
              <a:rPr lang="en-US" sz="2600" dirty="0" smtClean="0"/>
              <a:t> data  from mobile units</a:t>
            </a:r>
          </a:p>
          <a:p>
            <a:r>
              <a:rPr lang="en-US" altLang="zh-CN" sz="2600" dirty="0" err="1" smtClean="0"/>
              <a:t>CarTel</a:t>
            </a:r>
            <a:r>
              <a:rPr lang="en-US" altLang="zh-CN" sz="2600" dirty="0" smtClean="0"/>
              <a:t> has been deployed on six cars, running on a small scale in </a:t>
            </a:r>
            <a:r>
              <a:rPr lang="en-US" altLang="zh-CN" sz="2600" dirty="0" smtClean="0">
                <a:solidFill>
                  <a:srgbClr val="FF0000"/>
                </a:solidFill>
              </a:rPr>
              <a:t>Boston and Seattle</a:t>
            </a:r>
            <a:r>
              <a:rPr lang="en-US" altLang="zh-CN" sz="2600" dirty="0" smtClean="0"/>
              <a:t> for over a year</a:t>
            </a:r>
            <a:endParaRPr lang="zh-CN" altLang="en-US" sz="2600" dirty="0" smtClean="0"/>
          </a:p>
          <a:p>
            <a:endParaRPr lang="en-US" sz="2800" dirty="0" smtClean="0"/>
          </a:p>
          <a:p>
            <a:endParaRPr lang="en-US" sz="2400" dirty="0" smtClean="0"/>
          </a:p>
        </p:txBody>
      </p:sp>
      <p:pic>
        <p:nvPicPr>
          <p:cNvPr id="106497" name="Picture 1"/>
          <p:cNvPicPr>
            <a:picLocks noChangeAspect="1" noChangeArrowheads="1"/>
          </p:cNvPicPr>
          <p:nvPr/>
        </p:nvPicPr>
        <p:blipFill>
          <a:blip r:embed="rId3" cstate="print"/>
          <a:srcRect/>
          <a:stretch>
            <a:fillRect/>
          </a:stretch>
        </p:blipFill>
        <p:spPr bwMode="auto">
          <a:xfrm>
            <a:off x="72008" y="1412776"/>
            <a:ext cx="5218934" cy="4032448"/>
          </a:xfrm>
          <a:prstGeom prst="rect">
            <a:avLst/>
          </a:prstGeom>
          <a:noFill/>
          <a:ln w="9525">
            <a:noFill/>
            <a:miter lim="800000"/>
            <a:headEnd/>
            <a:tailEnd/>
          </a:ln>
        </p:spPr>
      </p:pic>
      <p:sp>
        <p:nvSpPr>
          <p:cNvPr id="7" name="矩形 6"/>
          <p:cNvSpPr/>
          <p:nvPr/>
        </p:nvSpPr>
        <p:spPr>
          <a:xfrm>
            <a:off x="539552" y="5734997"/>
            <a:ext cx="7416824" cy="646331"/>
          </a:xfrm>
          <a:prstGeom prst="rect">
            <a:avLst/>
          </a:prstGeom>
        </p:spPr>
        <p:txBody>
          <a:bodyPr wrap="square">
            <a:spAutoFit/>
          </a:bodyPr>
          <a:lstStyle/>
          <a:p>
            <a:r>
              <a:rPr lang="en-US" altLang="zh-CN" sz="1200" b="1" i="1" dirty="0" err="1" smtClean="0"/>
              <a:t>CarTel</a:t>
            </a:r>
            <a:r>
              <a:rPr lang="en-US" altLang="zh-CN" sz="1200" b="1" i="1" dirty="0" smtClean="0"/>
              <a:t>: A Distributed Mobile Sensor Computing System</a:t>
            </a:r>
            <a:r>
              <a:rPr lang="en-US" altLang="zh-CN" sz="1200" b="1" dirty="0" smtClean="0"/>
              <a:t>. Bret Hull, Vladimir </a:t>
            </a:r>
            <a:r>
              <a:rPr lang="en-US" altLang="zh-CN" sz="1200" b="1" dirty="0" err="1" smtClean="0"/>
              <a:t>Bychkovsky</a:t>
            </a:r>
            <a:r>
              <a:rPr lang="en-US" altLang="zh-CN" sz="1200" b="1" dirty="0" smtClean="0"/>
              <a:t>, Kevin Chen, Michel </a:t>
            </a:r>
            <a:r>
              <a:rPr lang="en-US" altLang="zh-CN" sz="1200" b="1" dirty="0" err="1" smtClean="0"/>
              <a:t>Goraczko</a:t>
            </a:r>
            <a:r>
              <a:rPr lang="en-US" altLang="zh-CN" sz="1200" b="1" dirty="0" smtClean="0"/>
              <a:t>, Allen </a:t>
            </a:r>
            <a:r>
              <a:rPr lang="en-US" altLang="zh-CN" sz="1200" b="1" dirty="0" err="1" smtClean="0"/>
              <a:t>Miu</a:t>
            </a:r>
            <a:r>
              <a:rPr lang="en-US" altLang="zh-CN" sz="1200" b="1" dirty="0" smtClean="0"/>
              <a:t>, Eugene Shih, Yang Zhang, </a:t>
            </a:r>
            <a:r>
              <a:rPr lang="en-US" altLang="zh-CN" sz="1200" b="1" dirty="0" err="1" smtClean="0"/>
              <a:t>Hari</a:t>
            </a:r>
            <a:r>
              <a:rPr lang="en-US" altLang="zh-CN" sz="1200" b="1" dirty="0" smtClean="0"/>
              <a:t> </a:t>
            </a:r>
            <a:r>
              <a:rPr lang="en-US" altLang="zh-CN" sz="1200" b="1" dirty="0" err="1" smtClean="0"/>
              <a:t>Balakrishnan</a:t>
            </a:r>
            <a:r>
              <a:rPr lang="en-US" altLang="zh-CN" sz="1200" b="1" dirty="0" smtClean="0"/>
              <a:t>, and Samuel Madden, in Proc. ACM </a:t>
            </a:r>
            <a:r>
              <a:rPr lang="en-US" altLang="zh-CN" sz="1200" b="1" dirty="0" err="1" smtClean="0"/>
              <a:t>SenSys</a:t>
            </a:r>
            <a:r>
              <a:rPr lang="en-US" altLang="zh-CN" sz="1200" b="1" dirty="0" smtClean="0"/>
              <a:t>, 2006</a:t>
            </a:r>
            <a:endParaRPr lang="zh-CN" altLang="en-US" sz="1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000" dirty="0" smtClean="0">
                <a:ea typeface="新細明體" charset="-120"/>
              </a:rPr>
              <a:t>WSN for ITS: </a:t>
            </a:r>
            <a:r>
              <a:rPr lang="en-US" sz="4000" dirty="0" err="1" smtClean="0">
                <a:ea typeface="新細明體" charset="-120"/>
              </a:rPr>
              <a:t>CitySense</a:t>
            </a:r>
            <a:r>
              <a:rPr lang="en-US" sz="4000" dirty="0" smtClean="0">
                <a:ea typeface="新細明體" charset="-120"/>
              </a:rPr>
              <a:t> (Harvard , 2007)</a:t>
            </a:r>
            <a:endParaRPr lang="en-US" sz="4000" dirty="0">
              <a:ea typeface="新細明體" charset="-120"/>
            </a:endParaRPr>
          </a:p>
        </p:txBody>
      </p:sp>
      <p:sp>
        <p:nvSpPr>
          <p:cNvPr id="53250"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Urban scale sensor network </a:t>
            </a:r>
            <a:r>
              <a:rPr lang="en-US" altLang="zh-CN" sz="2800" dirty="0" err="1" smtClean="0"/>
              <a:t>testbed</a:t>
            </a:r>
            <a:endParaRPr lang="en-US" altLang="zh-CN" sz="2800" dirty="0" smtClean="0"/>
          </a:p>
          <a:p>
            <a:pPr lvl="1"/>
            <a:r>
              <a:rPr lang="en-US" altLang="zh-CN" sz="2400" dirty="0" smtClean="0"/>
              <a:t>100 sensor nodes</a:t>
            </a:r>
          </a:p>
          <a:p>
            <a:pPr lvl="1"/>
            <a:r>
              <a:rPr lang="en-US" altLang="zh-CN" sz="2400" dirty="0" smtClean="0"/>
              <a:t>Monitoring weather conditions and air pollutants</a:t>
            </a:r>
          </a:p>
          <a:p>
            <a:pPr lvl="1"/>
            <a:endParaRPr lang="en-US" altLang="zh-CN" dirty="0" smtClean="0"/>
          </a:p>
        </p:txBody>
      </p:sp>
      <p:pic>
        <p:nvPicPr>
          <p:cNvPr id="53251" name="Picture 2"/>
          <p:cNvPicPr>
            <a:picLocks noChangeAspect="1" noChangeArrowheads="1"/>
          </p:cNvPicPr>
          <p:nvPr/>
        </p:nvPicPr>
        <p:blipFill>
          <a:blip r:embed="rId3" cstate="print"/>
          <a:srcRect/>
          <a:stretch>
            <a:fillRect/>
          </a:stretch>
        </p:blipFill>
        <p:spPr bwMode="auto">
          <a:xfrm>
            <a:off x="5508104" y="3284984"/>
            <a:ext cx="3240360" cy="1893883"/>
          </a:xfrm>
          <a:prstGeom prst="rect">
            <a:avLst/>
          </a:prstGeom>
          <a:noFill/>
          <a:ln w="9525">
            <a:noFill/>
            <a:miter lim="800000"/>
            <a:headEnd/>
            <a:tailEnd/>
          </a:ln>
        </p:spPr>
      </p:pic>
      <p:pic>
        <p:nvPicPr>
          <p:cNvPr id="158722" name="Picture 2"/>
          <p:cNvPicPr>
            <a:picLocks noChangeAspect="1" noChangeArrowheads="1"/>
          </p:cNvPicPr>
          <p:nvPr/>
        </p:nvPicPr>
        <p:blipFill>
          <a:blip r:embed="rId4" cstate="print"/>
          <a:srcRect/>
          <a:stretch>
            <a:fillRect/>
          </a:stretch>
        </p:blipFill>
        <p:spPr bwMode="auto">
          <a:xfrm>
            <a:off x="539552" y="2996952"/>
            <a:ext cx="4377705" cy="3185869"/>
          </a:xfrm>
          <a:prstGeom prst="rect">
            <a:avLst/>
          </a:prstGeom>
          <a:noFill/>
          <a:ln w="9525">
            <a:noFill/>
            <a:miter lim="800000"/>
            <a:headEnd/>
            <a:tailEnd/>
          </a:ln>
        </p:spPr>
      </p:pic>
      <p:sp>
        <p:nvSpPr>
          <p:cNvPr id="6" name="矩形 5"/>
          <p:cNvSpPr/>
          <p:nvPr/>
        </p:nvSpPr>
        <p:spPr>
          <a:xfrm>
            <a:off x="611560" y="6146140"/>
            <a:ext cx="8172400" cy="461665"/>
          </a:xfrm>
          <a:prstGeom prst="rect">
            <a:avLst/>
          </a:prstGeom>
        </p:spPr>
        <p:txBody>
          <a:bodyPr wrap="square">
            <a:spAutoFit/>
          </a:bodyPr>
          <a:lstStyle/>
          <a:p>
            <a:r>
              <a:rPr lang="en-US" altLang="zh-CN" sz="1200" b="1" dirty="0" smtClean="0"/>
              <a:t>R. </a:t>
            </a:r>
            <a:r>
              <a:rPr lang="en-US" altLang="zh-CN" sz="1200" b="1" dirty="0" err="1" smtClean="0"/>
              <a:t>Murty</a:t>
            </a:r>
            <a:r>
              <a:rPr lang="en-US" altLang="zh-CN" sz="1200" b="1" dirty="0" smtClean="0"/>
              <a:t>, </a:t>
            </a:r>
            <a:r>
              <a:rPr lang="en-US" altLang="zh-CN" sz="1200" b="1" dirty="0" err="1" smtClean="0"/>
              <a:t>Citysense</a:t>
            </a:r>
            <a:r>
              <a:rPr lang="en-US" altLang="zh-CN" sz="1200" b="1" dirty="0" smtClean="0"/>
              <a:t>: A vision for an </a:t>
            </a:r>
            <a:r>
              <a:rPr lang="en-US" altLang="zh-CN" sz="1200" b="1" dirty="0" err="1" smtClean="0"/>
              <a:t>urbanscale</a:t>
            </a:r>
            <a:r>
              <a:rPr lang="en-US" altLang="zh-CN" sz="1200" b="1" dirty="0" smtClean="0"/>
              <a:t> wireless networking </a:t>
            </a:r>
            <a:r>
              <a:rPr lang="en-US" altLang="zh-CN" sz="1200" b="1" dirty="0" err="1" smtClean="0"/>
              <a:t>testbed</a:t>
            </a:r>
            <a:r>
              <a:rPr lang="en-US" altLang="zh-CN" sz="1200" b="1" dirty="0" smtClean="0"/>
              <a:t>. Technical Report TR-13-07, Harvard University, September 2007.</a:t>
            </a:r>
            <a:endParaRPr lang="zh-CN" altLang="en-US" sz="1200"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774923"/>
          </a:xfrm>
        </p:spPr>
        <p:txBody>
          <a:bodyPr/>
          <a:lstStyle/>
          <a:p>
            <a:r>
              <a:rPr lang="en-US" altLang="zh-CN" sz="4000" dirty="0" smtClean="0"/>
              <a:t>WSN Roadside Architecture (NEC Europe Ltd ,2008)</a:t>
            </a:r>
            <a:r>
              <a:rPr lang="zh-CN" altLang="en-US" sz="4000" dirty="0" smtClean="0"/>
              <a:t/>
            </a:r>
            <a:br>
              <a:rPr lang="zh-CN" altLang="en-US" sz="4000" dirty="0" smtClean="0"/>
            </a:br>
            <a:endParaRPr lang="en-US" sz="4000" dirty="0"/>
          </a:p>
        </p:txBody>
      </p:sp>
      <p:sp>
        <p:nvSpPr>
          <p:cNvPr id="3" name="Content Placeholder 2"/>
          <p:cNvSpPr>
            <a:spLocks noGrp="1"/>
          </p:cNvSpPr>
          <p:nvPr>
            <p:ph idx="1"/>
          </p:nvPr>
        </p:nvSpPr>
        <p:spPr>
          <a:xfrm>
            <a:off x="611560" y="2060848"/>
            <a:ext cx="8229600" cy="2332856"/>
          </a:xfrm>
        </p:spPr>
        <p:txBody>
          <a:bodyPr/>
          <a:lstStyle/>
          <a:p>
            <a:r>
              <a:rPr lang="en-US" altLang="zh-CN" sz="2800" dirty="0" smtClean="0"/>
              <a:t>Accident prevention: </a:t>
            </a:r>
          </a:p>
          <a:p>
            <a:pPr lvl="1"/>
            <a:r>
              <a:rPr lang="en-US" altLang="zh-CN" sz="2400" kern="1200" dirty="0" smtClean="0"/>
              <a:t>Roadside sensor nodes measure the road condition, and send to a passing vehicle. </a:t>
            </a:r>
          </a:p>
          <a:p>
            <a:pPr lvl="1"/>
            <a:r>
              <a:rPr lang="en-US" altLang="zh-CN" sz="2400" kern="1200" dirty="0" smtClean="0"/>
              <a:t>The vehicle generates a warning message and distributes it to all vehicles in a certain area</a:t>
            </a:r>
          </a:p>
          <a:p>
            <a:r>
              <a:rPr lang="en-US" altLang="zh-CN" sz="2800" dirty="0" smtClean="0"/>
              <a:t>Post-accident investigation</a:t>
            </a:r>
          </a:p>
          <a:p>
            <a:pPr lvl="1"/>
            <a:r>
              <a:rPr lang="en-US" altLang="zh-CN" sz="2400" kern="1200" dirty="0" smtClean="0"/>
              <a:t>sensor nodes continuously measure the road condition and store this information for application users</a:t>
            </a:r>
          </a:p>
          <a:p>
            <a:endParaRPr lang="en-US" altLang="zh-CN" sz="3200" kern="1200" dirty="0" smtClean="0"/>
          </a:p>
        </p:txBody>
      </p:sp>
      <p:pic>
        <p:nvPicPr>
          <p:cNvPr id="104449" name="Picture 1"/>
          <p:cNvPicPr>
            <a:picLocks noChangeAspect="1" noChangeArrowheads="1"/>
          </p:cNvPicPr>
          <p:nvPr/>
        </p:nvPicPr>
        <p:blipFill>
          <a:blip r:embed="rId3" cstate="print"/>
          <a:srcRect/>
          <a:stretch>
            <a:fillRect/>
          </a:stretch>
        </p:blipFill>
        <p:spPr bwMode="auto">
          <a:xfrm>
            <a:off x="1691680" y="1844824"/>
            <a:ext cx="6134100" cy="3600450"/>
          </a:xfrm>
          <a:prstGeom prst="rect">
            <a:avLst/>
          </a:prstGeom>
          <a:noFill/>
          <a:ln w="9525">
            <a:noFill/>
            <a:miter lim="800000"/>
            <a:headEnd/>
            <a:tailEnd/>
          </a:ln>
        </p:spPr>
      </p:pic>
      <p:sp>
        <p:nvSpPr>
          <p:cNvPr id="7" name="矩形 6"/>
          <p:cNvSpPr/>
          <p:nvPr/>
        </p:nvSpPr>
        <p:spPr>
          <a:xfrm>
            <a:off x="611560" y="6191726"/>
            <a:ext cx="7848872" cy="261610"/>
          </a:xfrm>
          <a:prstGeom prst="rect">
            <a:avLst/>
          </a:prstGeom>
        </p:spPr>
        <p:txBody>
          <a:bodyPr wrap="square">
            <a:spAutoFit/>
          </a:bodyPr>
          <a:lstStyle/>
          <a:p>
            <a:r>
              <a:rPr lang="en-US" altLang="zh-CN" sz="1100" b="1" dirty="0" err="1" smtClean="0"/>
              <a:t>Bohli</a:t>
            </a:r>
            <a:r>
              <a:rPr lang="en-US" altLang="zh-CN" sz="1100" b="1" dirty="0" smtClean="0"/>
              <a:t>, J., et al. </a:t>
            </a:r>
            <a:r>
              <a:rPr lang="en-US" altLang="zh-CN" sz="1100" b="1" i="1" dirty="0" smtClean="0"/>
              <a:t>A secure and resilient WSN roadside architecture for intelligent transport systems</a:t>
            </a:r>
            <a:r>
              <a:rPr lang="en-US" altLang="zh-CN" sz="1100" b="1" dirty="0" smtClean="0"/>
              <a:t>. </a:t>
            </a:r>
            <a:r>
              <a:rPr lang="en-US" altLang="zh-CN" sz="1100" b="1" i="1" dirty="0" smtClean="0"/>
              <a:t>WiSec’08</a:t>
            </a:r>
            <a:endParaRPr lang="zh-CN" altLang="en-US" sz="11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104449"/>
                                        </p:tgtEl>
                                        <p:attrNameLst>
                                          <p:attrName>ppt_x</p:attrName>
                                        </p:attrNameLst>
                                      </p:cBhvr>
                                      <p:tavLst>
                                        <p:tav tm="0">
                                          <p:val>
                                            <p:strVal val="ppt_x"/>
                                          </p:val>
                                        </p:tav>
                                        <p:tav tm="100000">
                                          <p:val>
                                            <p:strVal val="ppt_x"/>
                                          </p:val>
                                        </p:tav>
                                      </p:tavLst>
                                    </p:anim>
                                    <p:anim calcmode="lin" valueType="num">
                                      <p:cBhvr additive="base">
                                        <p:cTn id="11" dur="500"/>
                                        <p:tgtEl>
                                          <p:spTgt spid="104449"/>
                                        </p:tgtEl>
                                        <p:attrNameLst>
                                          <p:attrName>ppt_y</p:attrName>
                                        </p:attrNameLst>
                                      </p:cBhvr>
                                      <p:tavLst>
                                        <p:tav tm="0">
                                          <p:val>
                                            <p:strVal val="ppt_y"/>
                                          </p:val>
                                        </p:tav>
                                        <p:tav tm="100000">
                                          <p:val>
                                            <p:strVal val="1+ppt_h/2"/>
                                          </p:val>
                                        </p:tav>
                                      </p:tavLst>
                                    </p:anim>
                                    <p:set>
                                      <p:cBhvr>
                                        <p:cTn id="12" dur="1" fill="hold">
                                          <p:stCondLst>
                                            <p:cond delay="499"/>
                                          </p:stCondLst>
                                        </p:cTn>
                                        <p:tgtEl>
                                          <p:spTgt spid="10444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Pothole Patrol (MIT,2008)</a:t>
            </a:r>
            <a:endParaRPr lang="en-US" sz="4000" dirty="0"/>
          </a:p>
        </p:txBody>
      </p:sp>
      <p:sp>
        <p:nvSpPr>
          <p:cNvPr id="3" name="Content Placeholder 2"/>
          <p:cNvSpPr>
            <a:spLocks noGrp="1"/>
          </p:cNvSpPr>
          <p:nvPr>
            <p:ph idx="1"/>
          </p:nvPr>
        </p:nvSpPr>
        <p:spPr>
          <a:xfrm>
            <a:off x="323528" y="1124744"/>
            <a:ext cx="8229600" cy="2404864"/>
          </a:xfrm>
        </p:spPr>
        <p:txBody>
          <a:bodyPr/>
          <a:lstStyle/>
          <a:p>
            <a:r>
              <a:rPr lang="en-US" sz="2800" dirty="0" smtClean="0"/>
              <a:t>Use cars to monitor the road surface condition:</a:t>
            </a:r>
          </a:p>
          <a:p>
            <a:pPr lvl="1"/>
            <a:r>
              <a:rPr lang="en-US" sz="2400" dirty="0" smtClean="0"/>
              <a:t>Sensors are deployed on cars as mobile units</a:t>
            </a:r>
          </a:p>
          <a:p>
            <a:pPr lvl="1"/>
            <a:r>
              <a:rPr lang="en-US" sz="2400" dirty="0" smtClean="0"/>
              <a:t>Mainly focus on how to detect potholes</a:t>
            </a:r>
            <a:endParaRPr lang="en-US" sz="2400" dirty="0"/>
          </a:p>
        </p:txBody>
      </p:sp>
      <p:pic>
        <p:nvPicPr>
          <p:cNvPr id="153602" name="Picture 2"/>
          <p:cNvPicPr>
            <a:picLocks noChangeAspect="1" noChangeArrowheads="1"/>
          </p:cNvPicPr>
          <p:nvPr/>
        </p:nvPicPr>
        <p:blipFill>
          <a:blip r:embed="rId3" cstate="print"/>
          <a:srcRect/>
          <a:stretch>
            <a:fillRect/>
          </a:stretch>
        </p:blipFill>
        <p:spPr bwMode="auto">
          <a:xfrm>
            <a:off x="3203848" y="4293096"/>
            <a:ext cx="2019300" cy="1809750"/>
          </a:xfrm>
          <a:prstGeom prst="rect">
            <a:avLst/>
          </a:prstGeom>
          <a:noFill/>
          <a:ln w="9525">
            <a:noFill/>
            <a:miter lim="800000"/>
            <a:headEnd/>
            <a:tailEnd/>
          </a:ln>
        </p:spPr>
      </p:pic>
      <p:pic>
        <p:nvPicPr>
          <p:cNvPr id="153603" name="Picture 3"/>
          <p:cNvPicPr>
            <a:picLocks noChangeAspect="1" noChangeArrowheads="1"/>
          </p:cNvPicPr>
          <p:nvPr/>
        </p:nvPicPr>
        <p:blipFill>
          <a:blip r:embed="rId4" cstate="print"/>
          <a:srcRect/>
          <a:stretch>
            <a:fillRect/>
          </a:stretch>
        </p:blipFill>
        <p:spPr bwMode="auto">
          <a:xfrm>
            <a:off x="827584" y="4653136"/>
            <a:ext cx="2009775" cy="1343025"/>
          </a:xfrm>
          <a:prstGeom prst="rect">
            <a:avLst/>
          </a:prstGeom>
          <a:noFill/>
          <a:ln w="9525">
            <a:noFill/>
            <a:miter lim="800000"/>
            <a:headEnd/>
            <a:tailEnd/>
          </a:ln>
        </p:spPr>
      </p:pic>
      <p:pic>
        <p:nvPicPr>
          <p:cNvPr id="103425" name="Picture 1"/>
          <p:cNvPicPr>
            <a:picLocks noChangeAspect="1" noChangeArrowheads="1"/>
          </p:cNvPicPr>
          <p:nvPr/>
        </p:nvPicPr>
        <p:blipFill>
          <a:blip r:embed="rId5" cstate="print"/>
          <a:srcRect/>
          <a:stretch>
            <a:fillRect/>
          </a:stretch>
        </p:blipFill>
        <p:spPr bwMode="auto">
          <a:xfrm>
            <a:off x="683568" y="2924944"/>
            <a:ext cx="4800600" cy="1819275"/>
          </a:xfrm>
          <a:prstGeom prst="rect">
            <a:avLst/>
          </a:prstGeom>
          <a:noFill/>
          <a:ln w="9525">
            <a:noFill/>
            <a:miter lim="800000"/>
            <a:headEnd/>
            <a:tailEnd/>
          </a:ln>
        </p:spPr>
      </p:pic>
      <p:pic>
        <p:nvPicPr>
          <p:cNvPr id="103426" name="Picture 2"/>
          <p:cNvPicPr>
            <a:picLocks noChangeAspect="1" noChangeArrowheads="1"/>
          </p:cNvPicPr>
          <p:nvPr/>
        </p:nvPicPr>
        <p:blipFill>
          <a:blip r:embed="rId6" cstate="print"/>
          <a:srcRect/>
          <a:stretch>
            <a:fillRect/>
          </a:stretch>
        </p:blipFill>
        <p:spPr bwMode="auto">
          <a:xfrm>
            <a:off x="5868145" y="2996952"/>
            <a:ext cx="2808312" cy="2969115"/>
          </a:xfrm>
          <a:prstGeom prst="rect">
            <a:avLst/>
          </a:prstGeom>
          <a:noFill/>
          <a:ln w="9525">
            <a:noFill/>
            <a:miter lim="800000"/>
            <a:headEnd/>
            <a:tailEnd/>
          </a:ln>
        </p:spPr>
      </p:pic>
      <p:sp>
        <p:nvSpPr>
          <p:cNvPr id="8" name="矩形 7"/>
          <p:cNvSpPr/>
          <p:nvPr/>
        </p:nvSpPr>
        <p:spPr>
          <a:xfrm>
            <a:off x="755576" y="6093296"/>
            <a:ext cx="8100392" cy="523220"/>
          </a:xfrm>
          <a:prstGeom prst="rect">
            <a:avLst/>
          </a:prstGeom>
        </p:spPr>
        <p:txBody>
          <a:bodyPr wrap="square">
            <a:spAutoFit/>
          </a:bodyPr>
          <a:lstStyle/>
          <a:p>
            <a:r>
              <a:rPr lang="en-US" altLang="zh-CN" sz="1400" b="1" dirty="0" smtClean="0"/>
              <a:t>Eriksson, J., et al. </a:t>
            </a:r>
            <a:r>
              <a:rPr lang="en-US" altLang="zh-CN" sz="1400" b="1" i="1" dirty="0" smtClean="0"/>
              <a:t>The pothole patrol: Using a mobile sensor network for road surface monitoring</a:t>
            </a:r>
            <a:r>
              <a:rPr lang="en-US" altLang="zh-CN" sz="1400" b="1" dirty="0" smtClean="0"/>
              <a:t>. 2008: ACM </a:t>
            </a:r>
            <a:r>
              <a:rPr lang="en-US" altLang="zh-CN" sz="1400" b="1" dirty="0" err="1" smtClean="0"/>
              <a:t>Mobisys</a:t>
            </a:r>
            <a:endParaRPr lang="zh-CN" altLang="en-US" sz="1400"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560983"/>
            <a:ext cx="8820472" cy="1139825"/>
          </a:xfrm>
        </p:spPr>
        <p:txBody>
          <a:bodyPr/>
          <a:lstStyle/>
          <a:p>
            <a:r>
              <a:rPr lang="en-US" sz="4000" dirty="0" smtClean="0"/>
              <a:t>Challenges of Using WSNs for ITS</a:t>
            </a:r>
            <a:endParaRPr lang="en-US" sz="4000" dirty="0"/>
          </a:p>
        </p:txBody>
      </p:sp>
      <p:sp>
        <p:nvSpPr>
          <p:cNvPr id="3" name="Content Placeholder 2"/>
          <p:cNvSpPr>
            <a:spLocks noGrp="1"/>
          </p:cNvSpPr>
          <p:nvPr>
            <p:ph idx="1"/>
          </p:nvPr>
        </p:nvSpPr>
        <p:spPr>
          <a:xfrm>
            <a:off x="251520" y="1772816"/>
            <a:ext cx="8496944" cy="3816424"/>
          </a:xfrm>
        </p:spPr>
        <p:txBody>
          <a:bodyPr>
            <a:noAutofit/>
          </a:bodyPr>
          <a:lstStyle/>
          <a:p>
            <a:r>
              <a:rPr lang="en-US" altLang="zh-CN" sz="2800" dirty="0" smtClean="0"/>
              <a:t>Distributed detection &amp; report of </a:t>
            </a:r>
            <a:r>
              <a:rPr lang="en-US" altLang="zh-CN" sz="2800" dirty="0" smtClean="0">
                <a:solidFill>
                  <a:srgbClr val="FF0000"/>
                </a:solidFill>
              </a:rPr>
              <a:t>composite events</a:t>
            </a:r>
            <a:r>
              <a:rPr lang="en-US" altLang="zh-CN" sz="2800" dirty="0" smtClean="0"/>
              <a:t> (e.g. for detecting traffic jam)</a:t>
            </a:r>
          </a:p>
          <a:p>
            <a:r>
              <a:rPr lang="en-US" altLang="zh-CN" sz="2800" dirty="0" smtClean="0"/>
              <a:t>Reliable delivery of real time data (e.g. collision avoidance)</a:t>
            </a:r>
          </a:p>
          <a:p>
            <a:r>
              <a:rPr lang="en-US" sz="2800" dirty="0" smtClean="0"/>
              <a:t>WSN-based traffic light control</a:t>
            </a:r>
            <a:endParaRPr lang="en-US" altLang="zh-CN" sz="2800" dirty="0" smtClean="0"/>
          </a:p>
          <a:p>
            <a:r>
              <a:rPr lang="en-US" altLang="zh-CN" sz="2800" dirty="0" smtClean="0"/>
              <a:t>Middleware support for event processing</a:t>
            </a:r>
          </a:p>
          <a:p>
            <a:r>
              <a:rPr lang="en-US" altLang="zh-TW" sz="2800" dirty="0" smtClean="0"/>
              <a:t>Energy efficient coverage for object tracking</a:t>
            </a:r>
            <a:endParaRPr lang="en-US" sz="2800"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39825"/>
          </a:xfrm>
        </p:spPr>
        <p:txBody>
          <a:bodyPr/>
          <a:lstStyle/>
          <a:p>
            <a:r>
              <a:rPr lang="en-US" sz="4000" dirty="0" smtClean="0"/>
              <a:t>Challenge 1:</a:t>
            </a:r>
            <a:br>
              <a:rPr lang="en-US" sz="4000" dirty="0" smtClean="0"/>
            </a:br>
            <a:r>
              <a:rPr lang="en-US" sz="4000" dirty="0" smtClean="0"/>
              <a:t>Composite Event Detection</a:t>
            </a:r>
            <a:endParaRPr lang="en-US" sz="4000" dirty="0"/>
          </a:p>
        </p:txBody>
      </p:sp>
      <p:sp>
        <p:nvSpPr>
          <p:cNvPr id="3" name="Content Placeholder 2"/>
          <p:cNvSpPr>
            <a:spLocks noGrp="1"/>
          </p:cNvSpPr>
          <p:nvPr>
            <p:ph idx="1"/>
          </p:nvPr>
        </p:nvSpPr>
        <p:spPr>
          <a:xfrm>
            <a:off x="457200" y="1706587"/>
            <a:ext cx="8229600" cy="4530725"/>
          </a:xfrm>
        </p:spPr>
        <p:txBody>
          <a:bodyPr>
            <a:noAutofit/>
          </a:bodyPr>
          <a:lstStyle/>
          <a:p>
            <a:r>
              <a:rPr lang="en-US" sz="2800" dirty="0" smtClean="0"/>
              <a:t>Users have no prior knowledge on the location and the time of the events</a:t>
            </a:r>
          </a:p>
          <a:p>
            <a:r>
              <a:rPr lang="en-US" sz="2800" dirty="0" smtClean="0"/>
              <a:t>Centralized event detection mechanisms may not be suitable for WSNs due to energy constraints</a:t>
            </a:r>
          </a:p>
          <a:p>
            <a:r>
              <a:rPr lang="en-US" sz="2800" dirty="0" smtClean="0"/>
              <a:t>Issues in distributed composite event detection:</a:t>
            </a:r>
          </a:p>
          <a:p>
            <a:pPr lvl="1"/>
            <a:r>
              <a:rPr lang="en-US" sz="2400" dirty="0" smtClean="0">
                <a:solidFill>
                  <a:srgbClr val="FF0000"/>
                </a:solidFill>
              </a:rPr>
              <a:t>Who</a:t>
            </a:r>
            <a:r>
              <a:rPr lang="en-US" sz="2400" dirty="0" smtClean="0"/>
              <a:t> will be the decision makers (event fusion nodes) for event detection</a:t>
            </a:r>
          </a:p>
          <a:p>
            <a:pPr lvl="1"/>
            <a:r>
              <a:rPr lang="en-US" sz="2400" dirty="0" smtClean="0">
                <a:solidFill>
                  <a:srgbClr val="FF0000"/>
                </a:solidFill>
              </a:rPr>
              <a:t>How</a:t>
            </a:r>
            <a:r>
              <a:rPr lang="en-US" sz="2400" dirty="0" smtClean="0"/>
              <a:t> to select these decision makers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The Distributed Composite Event Detection Problem</a:t>
            </a:r>
            <a:endParaRPr lang="en-US" sz="4000" dirty="0"/>
          </a:p>
        </p:txBody>
      </p:sp>
      <p:sp>
        <p:nvSpPr>
          <p:cNvPr id="3" name="Content Placeholder 2"/>
          <p:cNvSpPr>
            <a:spLocks noGrp="1"/>
          </p:cNvSpPr>
          <p:nvPr>
            <p:ph idx="1"/>
          </p:nvPr>
        </p:nvSpPr>
        <p:spPr>
          <a:xfrm>
            <a:off x="457200" y="1706587"/>
            <a:ext cx="8229600" cy="4530725"/>
          </a:xfrm>
        </p:spPr>
        <p:txBody>
          <a:bodyPr>
            <a:normAutofit fontScale="92500" lnSpcReduction="20000"/>
          </a:bodyPr>
          <a:lstStyle/>
          <a:p>
            <a:r>
              <a:rPr lang="en-US" sz="2800" dirty="0" smtClean="0"/>
              <a:t>Given:</a:t>
            </a:r>
          </a:p>
          <a:p>
            <a:pPr lvl="1"/>
            <a:r>
              <a:rPr lang="en-US" sz="2400" dirty="0" smtClean="0"/>
              <a:t>A sensor network</a:t>
            </a:r>
          </a:p>
          <a:p>
            <a:pPr lvl="1"/>
            <a:r>
              <a:rPr lang="en-US" sz="2400" dirty="0" smtClean="0"/>
              <a:t>Event types with relations (composite events can consist of multiple lower level events)</a:t>
            </a:r>
            <a:endParaRPr lang="en-US" sz="2400" dirty="0" smtClean="0"/>
          </a:p>
          <a:p>
            <a:r>
              <a:rPr lang="en-US" sz="2800" dirty="0" smtClean="0"/>
              <a:t>Assumptions:</a:t>
            </a:r>
          </a:p>
          <a:p>
            <a:pPr lvl="1"/>
            <a:r>
              <a:rPr lang="en-US" sz="2000" dirty="0" smtClean="0"/>
              <a:t>Event definition (type and relations are known to all nodes)</a:t>
            </a:r>
          </a:p>
          <a:p>
            <a:pPr lvl="1"/>
            <a:r>
              <a:rPr lang="en-US" sz="2000" dirty="0" smtClean="0"/>
              <a:t>Each primitive event is detected by a single node</a:t>
            </a:r>
          </a:p>
          <a:p>
            <a:pPr lvl="1"/>
            <a:r>
              <a:rPr lang="en-US" sz="2000" dirty="0" smtClean="0"/>
              <a:t>Events can happen anywhere at any time</a:t>
            </a:r>
          </a:p>
          <a:p>
            <a:pPr lvl="1"/>
            <a:r>
              <a:rPr lang="en-US" sz="2000" dirty="0" smtClean="0"/>
              <a:t>Composite events have to be detected by a group of nodes</a:t>
            </a:r>
          </a:p>
          <a:p>
            <a:r>
              <a:rPr lang="en-US" sz="2800" dirty="0" smtClean="0"/>
              <a:t>Objective:</a:t>
            </a:r>
            <a:endParaRPr lang="en-US" sz="2800" dirty="0" smtClean="0"/>
          </a:p>
          <a:p>
            <a:pPr lvl="1"/>
            <a:r>
              <a:rPr lang="en-US" sz="2400" dirty="0" smtClean="0"/>
              <a:t>Once the events occur, find an efficient algorithm which will involve minimum number of nodes for detecting the events</a:t>
            </a:r>
            <a:endParaRPr lang="en-US" sz="2400" dirty="0" smtClean="0"/>
          </a:p>
          <a:p>
            <a:pPr lvl="1"/>
            <a:r>
              <a:rPr lang="en-US" sz="2400" dirty="0" smtClean="0"/>
              <a:t>The energy consumption is minimized</a:t>
            </a:r>
            <a:endParaRPr lang="en-US" sz="2400" dirty="0" smtClean="0"/>
          </a:p>
        </p:txBody>
      </p:sp>
      <p:pic>
        <p:nvPicPr>
          <p:cNvPr id="99329" name="Picture 1"/>
          <p:cNvPicPr>
            <a:picLocks noChangeAspect="1" noChangeArrowheads="1"/>
          </p:cNvPicPr>
          <p:nvPr/>
        </p:nvPicPr>
        <p:blipFill>
          <a:blip r:embed="rId3" cstate="print"/>
          <a:srcRect/>
          <a:stretch>
            <a:fillRect/>
          </a:stretch>
        </p:blipFill>
        <p:spPr bwMode="auto">
          <a:xfrm>
            <a:off x="3923928" y="2132856"/>
            <a:ext cx="998617" cy="252983"/>
          </a:xfrm>
          <a:prstGeom prst="rect">
            <a:avLst/>
          </a:prstGeom>
          <a:noFill/>
          <a:ln w="9525">
            <a:noFill/>
            <a:miter lim="800000"/>
            <a:headEnd/>
            <a:tailEnd/>
          </a:ln>
        </p:spPr>
      </p:pic>
      <p:pic>
        <p:nvPicPr>
          <p:cNvPr id="99331" name="Picture 3"/>
          <p:cNvPicPr>
            <a:picLocks noChangeAspect="1" noChangeArrowheads="1"/>
          </p:cNvPicPr>
          <p:nvPr/>
        </p:nvPicPr>
        <p:blipFill>
          <a:blip r:embed="rId4" cstate="print"/>
          <a:srcRect/>
          <a:stretch>
            <a:fillRect/>
          </a:stretch>
        </p:blipFill>
        <p:spPr bwMode="auto">
          <a:xfrm>
            <a:off x="6300192" y="2780928"/>
            <a:ext cx="1687474" cy="353566"/>
          </a:xfrm>
          <a:prstGeom prst="rect">
            <a:avLst/>
          </a:prstGeom>
          <a:noFill/>
          <a:ln w="9525">
            <a:noFill/>
            <a:miter lim="800000"/>
            <a:headEnd/>
            <a:tailEnd/>
          </a:ln>
        </p:spPr>
      </p:pic>
      <p:grpSp>
        <p:nvGrpSpPr>
          <p:cNvPr id="4" name="Group 8"/>
          <p:cNvGrpSpPr/>
          <p:nvPr/>
        </p:nvGrpSpPr>
        <p:grpSpPr>
          <a:xfrm>
            <a:off x="4427984" y="2780928"/>
            <a:ext cx="1368152" cy="288032"/>
            <a:chOff x="3851920" y="3320033"/>
            <a:chExt cx="1091555" cy="208980"/>
          </a:xfrm>
        </p:grpSpPr>
        <p:pic>
          <p:nvPicPr>
            <p:cNvPr id="99332" name="Picture 4"/>
            <p:cNvPicPr>
              <a:picLocks noChangeAspect="1" noChangeArrowheads="1"/>
            </p:cNvPicPr>
            <p:nvPr/>
          </p:nvPicPr>
          <p:blipFill>
            <a:blip r:embed="rId5" cstate="print"/>
            <a:srcRect/>
            <a:stretch>
              <a:fillRect/>
            </a:stretch>
          </p:blipFill>
          <p:spPr bwMode="auto">
            <a:xfrm>
              <a:off x="4200525" y="3328988"/>
              <a:ext cx="742950" cy="200025"/>
            </a:xfrm>
            <a:prstGeom prst="rect">
              <a:avLst/>
            </a:prstGeom>
            <a:noFill/>
            <a:ln w="9525">
              <a:noFill/>
              <a:miter lim="800000"/>
              <a:headEnd/>
              <a:tailEnd/>
            </a:ln>
          </p:spPr>
        </p:pic>
        <p:pic>
          <p:nvPicPr>
            <p:cNvPr id="99333" name="Picture 5"/>
            <p:cNvPicPr>
              <a:picLocks noChangeAspect="1" noChangeArrowheads="1"/>
            </p:cNvPicPr>
            <p:nvPr/>
          </p:nvPicPr>
          <p:blipFill>
            <a:blip r:embed="rId6" cstate="print"/>
            <a:srcRect/>
            <a:stretch>
              <a:fillRect/>
            </a:stretch>
          </p:blipFill>
          <p:spPr bwMode="auto">
            <a:xfrm>
              <a:off x="3851920" y="3320033"/>
              <a:ext cx="314325" cy="18097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139825"/>
          </a:xfrm>
        </p:spPr>
        <p:txBody>
          <a:bodyPr/>
          <a:lstStyle/>
          <a:p>
            <a:r>
              <a:rPr lang="en-US" sz="4000" dirty="0" smtClean="0"/>
              <a:t>What is ITS?</a:t>
            </a:r>
            <a:endParaRPr lang="en-US" sz="4000" dirty="0"/>
          </a:p>
        </p:txBody>
      </p:sp>
      <p:sp>
        <p:nvSpPr>
          <p:cNvPr id="3" name="Content Placeholder 2"/>
          <p:cNvSpPr>
            <a:spLocks noGrp="1"/>
          </p:cNvSpPr>
          <p:nvPr>
            <p:ph idx="1"/>
          </p:nvPr>
        </p:nvSpPr>
        <p:spPr>
          <a:xfrm>
            <a:off x="179512" y="1196752"/>
            <a:ext cx="8460432" cy="2304256"/>
          </a:xfrm>
        </p:spPr>
        <p:txBody>
          <a:bodyPr>
            <a:noAutofit/>
          </a:bodyPr>
          <a:lstStyle/>
          <a:p>
            <a:r>
              <a:rPr lang="en-US" altLang="zh-CN" sz="2800" dirty="0" smtClean="0"/>
              <a:t>The application of </a:t>
            </a:r>
            <a:r>
              <a:rPr lang="en-US" altLang="zh-CN" sz="2800" dirty="0" smtClean="0">
                <a:solidFill>
                  <a:srgbClr val="FF0000"/>
                </a:solidFill>
              </a:rPr>
              <a:t>high technology </a:t>
            </a:r>
            <a:r>
              <a:rPr lang="en-US" altLang="zh-CN" sz="2800" dirty="0" smtClean="0"/>
              <a:t>and </a:t>
            </a:r>
            <a:r>
              <a:rPr lang="en-US" altLang="zh-CN" sz="2800" dirty="0" smtClean="0">
                <a:solidFill>
                  <a:srgbClr val="FF0000"/>
                </a:solidFill>
              </a:rPr>
              <a:t>computer power </a:t>
            </a:r>
            <a:r>
              <a:rPr lang="en-US" altLang="zh-CN" sz="2800" dirty="0" smtClean="0"/>
              <a:t>to current freeway, traffic, and transit systems to increase the </a:t>
            </a:r>
            <a:r>
              <a:rPr lang="en-US" altLang="zh-CN" sz="2800" i="1" dirty="0" smtClean="0">
                <a:solidFill>
                  <a:srgbClr val="0070C0"/>
                </a:solidFill>
              </a:rPr>
              <a:t>safety </a:t>
            </a:r>
            <a:r>
              <a:rPr lang="en-US" altLang="zh-CN" sz="2800" dirty="0" smtClean="0"/>
              <a:t>and </a:t>
            </a:r>
            <a:r>
              <a:rPr lang="en-US" altLang="zh-CN" sz="2800" i="1" dirty="0" smtClean="0">
                <a:solidFill>
                  <a:srgbClr val="0070C0"/>
                </a:solidFill>
              </a:rPr>
              <a:t>efficiency</a:t>
            </a:r>
            <a:r>
              <a:rPr lang="en-US" altLang="zh-CN" sz="2800" dirty="0" smtClean="0"/>
              <a:t> of the surface transportation system.</a:t>
            </a:r>
          </a:p>
        </p:txBody>
      </p:sp>
      <p:pic>
        <p:nvPicPr>
          <p:cNvPr id="1026" name="Picture 2" descr="?attid=0"/>
          <p:cNvPicPr>
            <a:picLocks noChangeAspect="1" noChangeArrowheads="1"/>
          </p:cNvPicPr>
          <p:nvPr/>
        </p:nvPicPr>
        <p:blipFill>
          <a:blip r:embed="rId3" cstate="print"/>
          <a:srcRect/>
          <a:stretch>
            <a:fillRect/>
          </a:stretch>
        </p:blipFill>
        <p:spPr bwMode="auto">
          <a:xfrm>
            <a:off x="2411760" y="3212976"/>
            <a:ext cx="4248150" cy="33123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39825"/>
          </a:xfrm>
        </p:spPr>
        <p:txBody>
          <a:bodyPr/>
          <a:lstStyle/>
          <a:p>
            <a:r>
              <a:rPr lang="en-US" sz="4000" dirty="0" smtClean="0"/>
              <a:t>Approaches</a:t>
            </a:r>
            <a:endParaRPr lang="en-US" sz="4000" dirty="0"/>
          </a:p>
        </p:txBody>
      </p:sp>
      <p:sp>
        <p:nvSpPr>
          <p:cNvPr id="3" name="Content Placeholder 2"/>
          <p:cNvSpPr>
            <a:spLocks noGrp="1"/>
          </p:cNvSpPr>
          <p:nvPr>
            <p:ph idx="1"/>
          </p:nvPr>
        </p:nvSpPr>
        <p:spPr>
          <a:xfrm>
            <a:off x="467544" y="1484784"/>
            <a:ext cx="8424936" cy="4896544"/>
          </a:xfrm>
        </p:spPr>
        <p:txBody>
          <a:bodyPr>
            <a:normAutofit lnSpcReduction="10000"/>
          </a:bodyPr>
          <a:lstStyle/>
          <a:p>
            <a:r>
              <a:rPr lang="en-US" sz="2800" dirty="0" smtClean="0"/>
              <a:t>When events occur, participating nodes flood a message and identify partner participating nodes to come out with a coordinated fusion structure (fully distributed but inefficient)</a:t>
            </a:r>
          </a:p>
          <a:p>
            <a:r>
              <a:rPr lang="en-US" sz="2800" dirty="0" smtClean="0"/>
              <a:t>When events occur, participating nodes report to the sink about the event types they detected. Then sink comes out with an optimal fusion structure.</a:t>
            </a:r>
          </a:p>
          <a:p>
            <a:r>
              <a:rPr lang="en-US" sz="2800" dirty="0" smtClean="0"/>
              <a:t>Some nodes are pre-selected as fusion points in the network. When events occur, participating nodes randomly but smartly select a subset of those fusion points to detect events.</a:t>
            </a:r>
            <a:endParaRPr lang="en-US" sz="2400"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39825"/>
          </a:xfrm>
        </p:spPr>
        <p:txBody>
          <a:bodyPr/>
          <a:lstStyle/>
          <a:p>
            <a:r>
              <a:rPr lang="en-US" sz="4000" dirty="0" smtClean="0"/>
              <a:t>Event </a:t>
            </a:r>
            <a:r>
              <a:rPr lang="en-US" sz="4000" dirty="0" smtClean="0"/>
              <a:t>Detection Framework</a:t>
            </a:r>
            <a:endParaRPr lang="en-US" sz="4000" dirty="0"/>
          </a:p>
        </p:txBody>
      </p:sp>
      <p:sp>
        <p:nvSpPr>
          <p:cNvPr id="3" name="Content Placeholder 2"/>
          <p:cNvSpPr>
            <a:spLocks noGrp="1"/>
          </p:cNvSpPr>
          <p:nvPr>
            <p:ph idx="1"/>
          </p:nvPr>
        </p:nvSpPr>
        <p:spPr>
          <a:xfrm>
            <a:off x="457200" y="4077072"/>
            <a:ext cx="8229600" cy="2520281"/>
          </a:xfrm>
        </p:spPr>
        <p:txBody>
          <a:bodyPr>
            <a:normAutofit fontScale="85000" lnSpcReduction="20000"/>
          </a:bodyPr>
          <a:lstStyle/>
          <a:p>
            <a:r>
              <a:rPr lang="en-US" sz="2800" dirty="0" smtClean="0"/>
              <a:t>Steps:</a:t>
            </a:r>
          </a:p>
          <a:p>
            <a:pPr lvl="1"/>
            <a:r>
              <a:rPr lang="en-US" sz="2000" dirty="0" smtClean="0"/>
              <a:t>When nodes first detect events, they will randomly forward the events to certain nearby fusion points. </a:t>
            </a:r>
          </a:p>
          <a:p>
            <a:pPr lvl="1"/>
            <a:r>
              <a:rPr lang="en-US" sz="2000" dirty="0" smtClean="0"/>
              <a:t>Upon the detection of composite events, the fusion points will send feedback to the event sources so that nodes can compare which fusion point to select for each event type.</a:t>
            </a:r>
          </a:p>
          <a:p>
            <a:r>
              <a:rPr lang="en-US" sz="2800" dirty="0" smtClean="0"/>
              <a:t>Fusion point selection:</a:t>
            </a:r>
          </a:p>
          <a:p>
            <a:pPr lvl="1"/>
            <a:r>
              <a:rPr lang="en-US" sz="2100" dirty="0" smtClean="0"/>
              <a:t>Optimization problem: more fusion points will result in less detection cost but more maintenance cost.</a:t>
            </a:r>
            <a:endParaRPr lang="en-US" sz="2100" dirty="0" smtClean="0"/>
          </a:p>
        </p:txBody>
      </p:sp>
      <p:pic>
        <p:nvPicPr>
          <p:cNvPr id="5122" name="Picture 2"/>
          <p:cNvPicPr>
            <a:picLocks noChangeAspect="1" noChangeArrowheads="1"/>
          </p:cNvPicPr>
          <p:nvPr/>
        </p:nvPicPr>
        <p:blipFill>
          <a:blip r:embed="rId3" cstate="print"/>
          <a:srcRect/>
          <a:stretch>
            <a:fillRect/>
          </a:stretch>
        </p:blipFill>
        <p:spPr bwMode="auto">
          <a:xfrm>
            <a:off x="1043608" y="1052736"/>
            <a:ext cx="6829425" cy="3019425"/>
          </a:xfrm>
          <a:prstGeom prst="rect">
            <a:avLst/>
          </a:prstGeom>
          <a:noFill/>
          <a:ln w="9525" cap="flat" cmpd="sng">
            <a:noFill/>
            <a:prstDash val="solid"/>
            <a:miter lim="800000"/>
            <a:headEnd type="none" w="med" len="med"/>
            <a:tailEnd type="none" w="med" len="me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8975"/>
            <a:ext cx="8229600" cy="1139825"/>
          </a:xfrm>
        </p:spPr>
        <p:txBody>
          <a:bodyPr/>
          <a:lstStyle/>
          <a:p>
            <a:r>
              <a:rPr lang="en-US" sz="4000" dirty="0" smtClean="0"/>
              <a:t>Performance Evaluation</a:t>
            </a:r>
            <a:endParaRPr lang="en-US" sz="4000" dirty="0"/>
          </a:p>
        </p:txBody>
      </p:sp>
      <p:sp>
        <p:nvSpPr>
          <p:cNvPr id="3" name="Content Placeholder 2"/>
          <p:cNvSpPr>
            <a:spLocks noGrp="1"/>
          </p:cNvSpPr>
          <p:nvPr>
            <p:ph idx="1"/>
          </p:nvPr>
        </p:nvSpPr>
        <p:spPr/>
        <p:txBody>
          <a:bodyPr/>
          <a:lstStyle/>
          <a:p>
            <a:r>
              <a:rPr lang="en-US" sz="2800" dirty="0" smtClean="0"/>
              <a:t>Compared with shortest path approach where the event relations are not considered for detection</a:t>
            </a:r>
            <a:endParaRPr lang="en-US" sz="2800" dirty="0"/>
          </a:p>
        </p:txBody>
      </p:sp>
      <p:pic>
        <p:nvPicPr>
          <p:cNvPr id="110593" name="Picture 1"/>
          <p:cNvPicPr>
            <a:picLocks noChangeAspect="1" noChangeArrowheads="1"/>
          </p:cNvPicPr>
          <p:nvPr/>
        </p:nvPicPr>
        <p:blipFill>
          <a:blip r:embed="rId3" cstate="print"/>
          <a:srcRect/>
          <a:stretch>
            <a:fillRect/>
          </a:stretch>
        </p:blipFill>
        <p:spPr bwMode="auto">
          <a:xfrm>
            <a:off x="4644008" y="2969258"/>
            <a:ext cx="4258264" cy="3412070"/>
          </a:xfrm>
          <a:prstGeom prst="rect">
            <a:avLst/>
          </a:prstGeom>
          <a:noFill/>
          <a:ln w="9525">
            <a:noFill/>
            <a:miter lim="800000"/>
            <a:headEnd/>
            <a:tailEnd/>
          </a:ln>
        </p:spPr>
      </p:pic>
      <p:pic>
        <p:nvPicPr>
          <p:cNvPr id="110594" name="Picture 2"/>
          <p:cNvPicPr>
            <a:picLocks noChangeAspect="1" noChangeArrowheads="1"/>
          </p:cNvPicPr>
          <p:nvPr/>
        </p:nvPicPr>
        <p:blipFill>
          <a:blip r:embed="rId4" cstate="print"/>
          <a:srcRect/>
          <a:stretch>
            <a:fillRect/>
          </a:stretch>
        </p:blipFill>
        <p:spPr bwMode="auto">
          <a:xfrm>
            <a:off x="467544" y="2996952"/>
            <a:ext cx="4380553" cy="34563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6967"/>
            <a:ext cx="8229600" cy="1139825"/>
          </a:xfrm>
        </p:spPr>
        <p:txBody>
          <a:bodyPr/>
          <a:lstStyle/>
          <a:p>
            <a:r>
              <a:rPr lang="en-US" sz="4000" dirty="0" smtClean="0"/>
              <a:t>Challenge 2:</a:t>
            </a:r>
            <a:br>
              <a:rPr lang="en-US" sz="4000" dirty="0" smtClean="0"/>
            </a:br>
            <a:r>
              <a:rPr lang="en-US" sz="4000" dirty="0" smtClean="0"/>
              <a:t>Reliable Message Delivery </a:t>
            </a:r>
            <a:endParaRPr lang="en-US" sz="4000" dirty="0"/>
          </a:p>
        </p:txBody>
      </p:sp>
      <p:sp>
        <p:nvSpPr>
          <p:cNvPr id="3" name="Content Placeholder 2"/>
          <p:cNvSpPr>
            <a:spLocks noGrp="1"/>
          </p:cNvSpPr>
          <p:nvPr>
            <p:ph idx="1"/>
          </p:nvPr>
        </p:nvSpPr>
        <p:spPr>
          <a:xfrm>
            <a:off x="457200" y="1922611"/>
            <a:ext cx="8229600" cy="4314701"/>
          </a:xfrm>
        </p:spPr>
        <p:txBody>
          <a:bodyPr>
            <a:noAutofit/>
          </a:bodyPr>
          <a:lstStyle/>
          <a:p>
            <a:r>
              <a:rPr lang="en-US" sz="2800" dirty="0" smtClean="0"/>
              <a:t>For certain ITS applications such as collision avoidance, reliable message delivery is required.</a:t>
            </a:r>
          </a:p>
          <a:p>
            <a:r>
              <a:rPr lang="en-US" sz="2800" dirty="0" smtClean="0"/>
              <a:t>Wireless links may be unreliable</a:t>
            </a:r>
          </a:p>
          <a:p>
            <a:r>
              <a:rPr lang="en-US" sz="2800" dirty="0" smtClean="0"/>
              <a:t>Due to high mobility in ITS, the messages may have unknown number of receivers</a:t>
            </a:r>
          </a:p>
          <a:p>
            <a:r>
              <a:rPr lang="en-US" sz="2800" dirty="0" smtClean="0"/>
              <a:t>If a message is sent without reply, it is hard to distinguish if the message is lost or there is simply no receiver.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0" y="404664"/>
            <a:ext cx="9144000" cy="762000"/>
          </a:xfrm>
        </p:spPr>
        <p:txBody>
          <a:bodyPr/>
          <a:lstStyle/>
          <a:p>
            <a:pPr eaLnBrk="1" hangingPunct="1"/>
            <a:r>
              <a:rPr lang="en-US" sz="4000" b="1" dirty="0" smtClean="0"/>
              <a:t>Solution to Reliable Message Delivery</a:t>
            </a:r>
          </a:p>
        </p:txBody>
      </p:sp>
      <p:sp>
        <p:nvSpPr>
          <p:cNvPr id="34819" name="Content Placeholder 2"/>
          <p:cNvSpPr>
            <a:spLocks noGrp="1"/>
          </p:cNvSpPr>
          <p:nvPr>
            <p:ph idx="1"/>
          </p:nvPr>
        </p:nvSpPr>
        <p:spPr>
          <a:xfrm>
            <a:off x="188168" y="1916832"/>
            <a:ext cx="7696200" cy="4495800"/>
          </a:xfrm>
        </p:spPr>
        <p:txBody>
          <a:bodyPr/>
          <a:lstStyle/>
          <a:p>
            <a:r>
              <a:rPr lang="en-US" sz="2800" dirty="0" smtClean="0"/>
              <a:t>Use RSU as relay nodes to improve message reliability</a:t>
            </a:r>
          </a:p>
          <a:p>
            <a:pPr lvl="1"/>
            <a:r>
              <a:rPr lang="en-US" sz="2400" dirty="0" smtClean="0"/>
              <a:t>Registration phase: vehicles will register when they pass intersections where accidents are more likely to occur</a:t>
            </a:r>
          </a:p>
          <a:p>
            <a:pPr lvl="1"/>
            <a:r>
              <a:rPr lang="en-US" sz="2400" dirty="0" smtClean="0"/>
              <a:t>Message delivery phase: vehicles communicate with each other through RSU.</a:t>
            </a:r>
            <a:endParaRPr lang="en-US" sz="1800" dirty="0" smtClean="0"/>
          </a:p>
          <a:p>
            <a:pPr lvl="1" eaLnBrk="1" hangingPunct="1"/>
            <a:endParaRPr lang="en-US" sz="1800" dirty="0" smtClean="0"/>
          </a:p>
        </p:txBody>
      </p:sp>
      <p:sp>
        <p:nvSpPr>
          <p:cNvPr id="18" name="Slide Number Placeholder 17"/>
          <p:cNvSpPr>
            <a:spLocks noGrp="1"/>
          </p:cNvSpPr>
          <p:nvPr>
            <p:ph type="sldNum" sz="quarter" idx="10"/>
          </p:nvPr>
        </p:nvSpPr>
        <p:spPr/>
        <p:txBody>
          <a:bodyPr/>
          <a:lstStyle/>
          <a:p>
            <a:pPr>
              <a:defRPr/>
            </a:pPr>
            <a:fld id="{A9AF910D-529D-4DB7-92DC-A877CA62AA7B}" type="slidenum">
              <a:rPr lang="en-US"/>
              <a:pPr>
                <a:defRPr/>
              </a:pPr>
              <a:t>34</a:t>
            </a:fld>
            <a:endParaRPr lang="en-US" dirty="0"/>
          </a:p>
        </p:txBody>
      </p:sp>
      <p:cxnSp>
        <p:nvCxnSpPr>
          <p:cNvPr id="34821" name="Straight Connector 4"/>
          <p:cNvCxnSpPr>
            <a:cxnSpLocks noChangeShapeType="1"/>
          </p:cNvCxnSpPr>
          <p:nvPr/>
        </p:nvCxnSpPr>
        <p:spPr bwMode="auto">
          <a:xfrm>
            <a:off x="7239000" y="4267200"/>
            <a:ext cx="1143000" cy="0"/>
          </a:xfrm>
          <a:prstGeom prst="line">
            <a:avLst/>
          </a:prstGeom>
          <a:noFill/>
          <a:ln w="9525" algn="ctr">
            <a:solidFill>
              <a:schemeClr val="tx1"/>
            </a:solidFill>
            <a:miter lim="800000"/>
            <a:headEnd/>
            <a:tailEnd/>
          </a:ln>
        </p:spPr>
      </p:cxnSp>
      <p:cxnSp>
        <p:nvCxnSpPr>
          <p:cNvPr id="34822" name="Straight Connector 5"/>
          <p:cNvCxnSpPr>
            <a:cxnSpLocks noChangeShapeType="1"/>
          </p:cNvCxnSpPr>
          <p:nvPr/>
        </p:nvCxnSpPr>
        <p:spPr bwMode="auto">
          <a:xfrm>
            <a:off x="7239000" y="4572000"/>
            <a:ext cx="1143000" cy="0"/>
          </a:xfrm>
          <a:prstGeom prst="line">
            <a:avLst/>
          </a:prstGeom>
          <a:noFill/>
          <a:ln w="9525" algn="ctr">
            <a:solidFill>
              <a:schemeClr val="tx1"/>
            </a:solidFill>
            <a:miter lim="800000"/>
            <a:headEnd/>
            <a:tailEnd/>
          </a:ln>
        </p:spPr>
      </p:cxnSp>
      <p:cxnSp>
        <p:nvCxnSpPr>
          <p:cNvPr id="34823" name="Straight Connector 9"/>
          <p:cNvCxnSpPr>
            <a:cxnSpLocks noChangeShapeType="1"/>
          </p:cNvCxnSpPr>
          <p:nvPr/>
        </p:nvCxnSpPr>
        <p:spPr bwMode="auto">
          <a:xfrm rot="5400000" flipH="1" flipV="1">
            <a:off x="7658100" y="3543300"/>
            <a:ext cx="1447800" cy="0"/>
          </a:xfrm>
          <a:prstGeom prst="line">
            <a:avLst/>
          </a:prstGeom>
          <a:noFill/>
          <a:ln w="9525" algn="ctr">
            <a:solidFill>
              <a:schemeClr val="tx1"/>
            </a:solidFill>
            <a:miter lim="800000"/>
            <a:headEnd/>
            <a:tailEnd/>
          </a:ln>
        </p:spPr>
      </p:cxnSp>
      <p:cxnSp>
        <p:nvCxnSpPr>
          <p:cNvPr id="34824" name="Straight Connector 10"/>
          <p:cNvCxnSpPr>
            <a:cxnSpLocks noChangeShapeType="1"/>
          </p:cNvCxnSpPr>
          <p:nvPr/>
        </p:nvCxnSpPr>
        <p:spPr bwMode="auto">
          <a:xfrm rot="5400000" flipH="1" flipV="1">
            <a:off x="7772400" y="5181600"/>
            <a:ext cx="1219200" cy="0"/>
          </a:xfrm>
          <a:prstGeom prst="line">
            <a:avLst/>
          </a:prstGeom>
          <a:noFill/>
          <a:ln w="9525" algn="ctr">
            <a:solidFill>
              <a:schemeClr val="tx1"/>
            </a:solidFill>
            <a:miter lim="800000"/>
            <a:headEnd/>
            <a:tailEnd/>
          </a:ln>
        </p:spPr>
      </p:cxnSp>
      <p:cxnSp>
        <p:nvCxnSpPr>
          <p:cNvPr id="34825" name="Straight Connector 11"/>
          <p:cNvCxnSpPr>
            <a:cxnSpLocks noChangeShapeType="1"/>
          </p:cNvCxnSpPr>
          <p:nvPr/>
        </p:nvCxnSpPr>
        <p:spPr bwMode="auto">
          <a:xfrm rot="5400000" flipH="1" flipV="1">
            <a:off x="7200900" y="4305300"/>
            <a:ext cx="2971800" cy="0"/>
          </a:xfrm>
          <a:prstGeom prst="line">
            <a:avLst/>
          </a:prstGeom>
          <a:noFill/>
          <a:ln w="9525" algn="ctr">
            <a:solidFill>
              <a:schemeClr val="tx1"/>
            </a:solidFill>
            <a:miter lim="800000"/>
            <a:headEnd/>
            <a:tailEnd/>
          </a:ln>
        </p:spPr>
      </p:cxnSp>
      <p:sp>
        <p:nvSpPr>
          <p:cNvPr id="20" name="Oval 19"/>
          <p:cNvSpPr/>
          <p:nvPr/>
        </p:nvSpPr>
        <p:spPr bwMode="auto">
          <a:xfrm>
            <a:off x="7239000" y="4038600"/>
            <a:ext cx="152400" cy="152400"/>
          </a:xfrm>
          <a:prstGeom prst="ellipse">
            <a:avLst/>
          </a:prstGeom>
          <a:solidFill>
            <a:schemeClr val="bg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sz="2400">
              <a:latin typeface="Tahoma" pitchFamily="34" charset="0"/>
              <a:cs typeface="Arial" charset="0"/>
            </a:endParaRPr>
          </a:p>
        </p:txBody>
      </p:sp>
      <p:sp>
        <p:nvSpPr>
          <p:cNvPr id="21" name="Oval 20"/>
          <p:cNvSpPr/>
          <p:nvPr/>
        </p:nvSpPr>
        <p:spPr bwMode="auto">
          <a:xfrm>
            <a:off x="8763000" y="5486400"/>
            <a:ext cx="152400" cy="152400"/>
          </a:xfrm>
          <a:prstGeom prst="ellipse">
            <a:avLst/>
          </a:prstGeom>
          <a:solidFill>
            <a:schemeClr val="bg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sz="2400">
              <a:latin typeface="Tahoma" pitchFamily="34" charset="0"/>
              <a:cs typeface="Arial" charset="0"/>
            </a:endParaRPr>
          </a:p>
        </p:txBody>
      </p:sp>
      <p:sp>
        <p:nvSpPr>
          <p:cNvPr id="22" name="Oval 21"/>
          <p:cNvSpPr/>
          <p:nvPr/>
        </p:nvSpPr>
        <p:spPr bwMode="auto">
          <a:xfrm>
            <a:off x="8763000" y="4038600"/>
            <a:ext cx="152400" cy="152400"/>
          </a:xfrm>
          <a:prstGeom prst="ellipse">
            <a:avLst/>
          </a:prstGeom>
          <a:solidFill>
            <a:schemeClr val="bg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sz="2400">
              <a:latin typeface="Tahoma" pitchFamily="34" charset="0"/>
              <a:cs typeface="Arial" charset="0"/>
            </a:endParaRPr>
          </a:p>
        </p:txBody>
      </p:sp>
      <p:pic>
        <p:nvPicPr>
          <p:cNvPr id="16399" name="Picture 15" descr="C:\Documents and Settings\Administrator\Desktop\v2.gif"/>
          <p:cNvPicPr>
            <a:picLocks noChangeAspect="1" noChangeArrowheads="1"/>
          </p:cNvPicPr>
          <p:nvPr/>
        </p:nvPicPr>
        <p:blipFill>
          <a:blip r:embed="rId3" cstate="print"/>
          <a:srcRect/>
          <a:stretch>
            <a:fillRect/>
          </a:stretch>
        </p:blipFill>
        <p:spPr bwMode="auto">
          <a:xfrm>
            <a:off x="8382000" y="5891213"/>
            <a:ext cx="322263" cy="585787"/>
          </a:xfrm>
          <a:prstGeom prst="rect">
            <a:avLst/>
          </a:prstGeom>
          <a:noFill/>
          <a:ln w="9525">
            <a:noFill/>
            <a:miter lim="800000"/>
            <a:headEnd/>
            <a:tailEnd/>
          </a:ln>
        </p:spPr>
      </p:pic>
      <p:pic>
        <p:nvPicPr>
          <p:cNvPr id="16400" name="Picture 16" descr="C:\tinyos\cygwin\opt\tinyos-1.x\contrib\iTranSNet\tools\java\itransnet_base\tracking\Server\Display\Images\h1.gif"/>
          <p:cNvPicPr>
            <a:picLocks noChangeAspect="1" noChangeArrowheads="1"/>
          </p:cNvPicPr>
          <p:nvPr/>
        </p:nvPicPr>
        <p:blipFill>
          <a:blip r:embed="rId4" cstate="print"/>
          <a:srcRect/>
          <a:stretch>
            <a:fillRect/>
          </a:stretch>
        </p:blipFill>
        <p:spPr bwMode="auto">
          <a:xfrm>
            <a:off x="6934200" y="4267200"/>
            <a:ext cx="487363" cy="304800"/>
          </a:xfrm>
          <a:prstGeom prst="rect">
            <a:avLst/>
          </a:prstGeom>
          <a:noFill/>
          <a:ln w="9525">
            <a:noFill/>
            <a:miter lim="800000"/>
            <a:headEnd/>
            <a:tailEnd/>
          </a:ln>
        </p:spPr>
      </p:pic>
      <p:pic>
        <p:nvPicPr>
          <p:cNvPr id="16401" name="Picture 17" descr="C:\tinyos\cygwin\opt\tinyos-1.x\contrib\iTranSNet\tools\java\itransnet_base\tracking\Server\Display\Images\v2.gif"/>
          <p:cNvPicPr>
            <a:picLocks noChangeAspect="1" noChangeArrowheads="1"/>
          </p:cNvPicPr>
          <p:nvPr/>
        </p:nvPicPr>
        <p:blipFill>
          <a:blip r:embed="rId5" cstate="print"/>
          <a:srcRect/>
          <a:stretch>
            <a:fillRect/>
          </a:stretch>
        </p:blipFill>
        <p:spPr bwMode="auto">
          <a:xfrm>
            <a:off x="8382000" y="3810000"/>
            <a:ext cx="322263" cy="585788"/>
          </a:xfrm>
          <a:prstGeom prst="rect">
            <a:avLst/>
          </a:prstGeom>
          <a:noFill/>
          <a:ln w="9525">
            <a:noFill/>
            <a:miter lim="800000"/>
            <a:headEnd/>
            <a:tailEnd/>
          </a:ln>
        </p:spPr>
      </p:pic>
      <p:sp>
        <p:nvSpPr>
          <p:cNvPr id="24" name="Oval 23"/>
          <p:cNvSpPr/>
          <p:nvPr/>
        </p:nvSpPr>
        <p:spPr bwMode="auto">
          <a:xfrm>
            <a:off x="8077200" y="4038600"/>
            <a:ext cx="152400" cy="152400"/>
          </a:xfrm>
          <a:prstGeom prst="ellipse">
            <a:avLst/>
          </a:prstGeom>
          <a:solidFill>
            <a:schemeClr val="bg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sz="2400">
              <a:latin typeface="Tahoma" pitchFamily="34" charset="0"/>
              <a:cs typeface="Arial" charset="0"/>
            </a:endParaRPr>
          </a:p>
        </p:txBody>
      </p:sp>
      <p:sp>
        <p:nvSpPr>
          <p:cNvPr id="25" name="Oval 24"/>
          <p:cNvSpPr/>
          <p:nvPr/>
        </p:nvSpPr>
        <p:spPr bwMode="auto">
          <a:xfrm>
            <a:off x="8763000" y="4648200"/>
            <a:ext cx="152400" cy="152400"/>
          </a:xfrm>
          <a:prstGeom prst="ellipse">
            <a:avLst/>
          </a:prstGeom>
          <a:solidFill>
            <a:schemeClr val="bg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sz="2400">
              <a:latin typeface="Tahoma" pitchFamily="34"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0677 0.00209 L 0.13854 0.00209 " pathEditMode="relative" rAng="0" ptsTypes="AA">
                                      <p:cBhvr>
                                        <p:cTn id="6" dur="2000" fill="hold"/>
                                        <p:tgtEl>
                                          <p:spTgt spid="16400"/>
                                        </p:tgtEl>
                                        <p:attrNameLst>
                                          <p:attrName>ppt_x</p:attrName>
                                          <p:attrName>ppt_y</p:attrName>
                                        </p:attrNameLst>
                                      </p:cBhvr>
                                      <p:rCtr x="66" y="0"/>
                                    </p:animMotion>
                                  </p:childTnLst>
                                </p:cTn>
                              </p:par>
                              <p:par>
                                <p:cTn id="7" presetID="64" presetClass="path" presetSubtype="0" accel="50000" decel="50000" fill="hold" nodeType="withEffect">
                                  <p:stCondLst>
                                    <p:cond delay="0"/>
                                  </p:stCondLst>
                                  <p:childTnLst>
                                    <p:animMotion origin="layout" path="M -1.38889E-6 -3.7037E-6 L -0.00087 -0.1537 " pathEditMode="relative" rAng="0" ptsTypes="AA">
                                      <p:cBhvr>
                                        <p:cTn id="8" dur="2000" fill="hold"/>
                                        <p:tgtEl>
                                          <p:spTgt spid="16399"/>
                                        </p:tgtEl>
                                        <p:attrNameLst>
                                          <p:attrName>ppt_x</p:attrName>
                                          <p:attrName>ppt_y</p:attrName>
                                        </p:attrNameLst>
                                      </p:cBhvr>
                                      <p:rCtr x="-1" y="-77"/>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16400"/>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6401"/>
                                        </p:tgtEl>
                                        <p:attrNameLst>
                                          <p:attrName>style.visibility</p:attrName>
                                        </p:attrNameLst>
                                      </p:cBhvr>
                                      <p:to>
                                        <p:strVal val="visible"/>
                                      </p:to>
                                    </p:set>
                                  </p:childTnLst>
                                </p:cTn>
                              </p:par>
                            </p:childTnLst>
                          </p:cTn>
                        </p:par>
                        <p:par>
                          <p:cTn id="14" fill="hold">
                            <p:stCondLst>
                              <p:cond delay="2000"/>
                            </p:stCondLst>
                            <p:childTnLst>
                              <p:par>
                                <p:cTn id="15" presetID="64" presetClass="path" presetSubtype="0" accel="50000" decel="50000" fill="hold" nodeType="afterEffect">
                                  <p:stCondLst>
                                    <p:cond delay="0"/>
                                  </p:stCondLst>
                                  <p:childTnLst>
                                    <p:animMotion origin="layout" path="M -3.33333E-6 -3.33333E-6 L -3.33333E-6 -0.15555 " pathEditMode="relative" rAng="0" ptsTypes="AA">
                                      <p:cBhvr>
                                        <p:cTn id="16" dur="2000" fill="hold"/>
                                        <p:tgtEl>
                                          <p:spTgt spid="16401"/>
                                        </p:tgtEl>
                                        <p:attrNameLst>
                                          <p:attrName>ppt_x</p:attrName>
                                          <p:attrName>ppt_y</p:attrName>
                                        </p:attrNameLst>
                                      </p:cBhvr>
                                      <p:rCtr x="0" y="-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702915"/>
          </a:xfrm>
        </p:spPr>
        <p:txBody>
          <a:bodyPr/>
          <a:lstStyle/>
          <a:p>
            <a:r>
              <a:rPr lang="en-US" sz="4000" dirty="0" err="1" smtClean="0"/>
              <a:t>iTranSNet</a:t>
            </a:r>
            <a:r>
              <a:rPr lang="en-US" sz="4000" dirty="0" smtClean="0"/>
              <a:t> </a:t>
            </a:r>
            <a:r>
              <a:rPr lang="en-US" sz="4000" dirty="0" err="1" smtClean="0"/>
              <a:t>Testbed</a:t>
            </a:r>
            <a:r>
              <a:rPr lang="en-US" sz="4000" dirty="0" smtClean="0"/>
              <a:t> at </a:t>
            </a:r>
            <a:r>
              <a:rPr lang="en-US" sz="4000" dirty="0" err="1" smtClean="0"/>
              <a:t>PolyU</a:t>
            </a:r>
            <a:endParaRPr lang="en-US" sz="4000" dirty="0"/>
          </a:p>
        </p:txBody>
      </p:sp>
      <p:pic>
        <p:nvPicPr>
          <p:cNvPr id="4" name="Picture 5" descr="C:\Documents and Settings\xx\Desktop\DSC02184.JPG"/>
          <p:cNvPicPr>
            <a:picLocks noChangeAspect="1" noChangeArrowheads="1"/>
          </p:cNvPicPr>
          <p:nvPr/>
        </p:nvPicPr>
        <p:blipFill>
          <a:blip r:embed="rId3" cstate="print"/>
          <a:srcRect/>
          <a:stretch>
            <a:fillRect/>
          </a:stretch>
        </p:blipFill>
        <p:spPr bwMode="auto">
          <a:xfrm>
            <a:off x="1752451" y="1466587"/>
            <a:ext cx="5483845" cy="41138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872" y="632991"/>
            <a:ext cx="8229600" cy="1139825"/>
          </a:xfrm>
        </p:spPr>
        <p:txBody>
          <a:bodyPr/>
          <a:lstStyle/>
          <a:p>
            <a:r>
              <a:rPr lang="en-US" sz="4000" dirty="0" smtClean="0"/>
              <a:t>Collision Avoidance Demo</a:t>
            </a:r>
            <a:endParaRPr lang="en-US" sz="4000" dirty="0"/>
          </a:p>
        </p:txBody>
      </p:sp>
      <p:pic>
        <p:nvPicPr>
          <p:cNvPr id="6" name="collosion avoidance_V2.wmv">
            <a:hlinkClick r:id="" action="ppaction://media"/>
          </p:cNvPr>
          <p:cNvPicPr>
            <a:picLocks noGrp="1" noRot="1" noChangeAspect="1"/>
          </p:cNvPicPr>
          <p:nvPr>
            <p:ph idx="1"/>
            <a:videoFile r:link="rId1"/>
          </p:nvPr>
        </p:nvPicPr>
        <p:blipFill>
          <a:blip r:embed="rId4" cstate="print"/>
          <a:stretch>
            <a:fillRect/>
          </a:stretch>
        </p:blipFill>
        <p:spPr>
          <a:xfrm>
            <a:off x="899592" y="1628800"/>
            <a:ext cx="7613104" cy="428237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927"/>
            <a:ext cx="8856984" cy="1139825"/>
          </a:xfrm>
        </p:spPr>
        <p:txBody>
          <a:bodyPr>
            <a:normAutofit fontScale="90000"/>
          </a:bodyPr>
          <a:lstStyle/>
          <a:p>
            <a:pPr>
              <a:defRPr/>
            </a:pPr>
            <a:r>
              <a:rPr lang="en-US" sz="4000" dirty="0" smtClean="0">
                <a:ea typeface="新細明體" charset="-120"/>
              </a:rPr>
              <a:t>Challenge 3: </a:t>
            </a:r>
            <a:br>
              <a:rPr lang="en-US" sz="4000" dirty="0" smtClean="0">
                <a:ea typeface="新細明體" charset="-120"/>
              </a:rPr>
            </a:br>
            <a:r>
              <a:rPr lang="en-US" altLang="zh-CN" sz="4000" dirty="0" smtClean="0"/>
              <a:t> Collaborative Traffic Light Control using WSNs</a:t>
            </a:r>
            <a:endParaRPr lang="en-US" sz="4000" dirty="0">
              <a:ea typeface="新細明體" charset="-120"/>
            </a:endParaRPr>
          </a:p>
        </p:txBody>
      </p:sp>
      <p:sp>
        <p:nvSpPr>
          <p:cNvPr id="69634" name="Content Placeholder 2"/>
          <p:cNvSpPr>
            <a:spLocks noGrp="1"/>
          </p:cNvSpPr>
          <p:nvPr>
            <p:ph idx="1"/>
          </p:nvPr>
        </p:nvSpPr>
        <p:spPr bwMode="auto">
          <a:xfrm>
            <a:off x="179512" y="1916832"/>
            <a:ext cx="8675688" cy="4248472"/>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Traditional traffic light control</a:t>
            </a:r>
          </a:p>
          <a:p>
            <a:pPr lvl="1"/>
            <a:r>
              <a:rPr lang="en-US" altLang="zh-CN" sz="2400" dirty="0" smtClean="0"/>
              <a:t>Independent control of the traffic light for each intersection</a:t>
            </a:r>
          </a:p>
          <a:p>
            <a:pPr lvl="1"/>
            <a:r>
              <a:rPr lang="en-US" altLang="zh-CN" sz="2400" dirty="0" smtClean="0"/>
              <a:t>Centralized control of multiple intersections</a:t>
            </a:r>
          </a:p>
          <a:p>
            <a:r>
              <a:rPr lang="en-US" altLang="zh-CN" sz="2800" dirty="0" smtClean="0"/>
              <a:t>We wish to use WSNs to control the traffic lights of multiple intersections in  a distributed way</a:t>
            </a:r>
          </a:p>
          <a:p>
            <a:pPr lvl="1"/>
            <a:r>
              <a:rPr lang="en-US" altLang="zh-CN" sz="2400" dirty="0" smtClean="0"/>
              <a:t>Information of a intersection is exchanged with those of neighboring intersections</a:t>
            </a:r>
          </a:p>
          <a:p>
            <a:pPr lvl="1"/>
            <a:r>
              <a:rPr lang="en-US" altLang="zh-CN" sz="2400" dirty="0" smtClean="0"/>
              <a:t>Traffic lights from multiple intersections collaboratively to maximize the overall </a:t>
            </a:r>
            <a:r>
              <a:rPr lang="en-US" altLang="zh-CN" sz="2400" dirty="0" err="1" smtClean="0"/>
              <a:t>througput</a:t>
            </a:r>
            <a:endParaRPr lang="en-US" altLang="zh-CN" sz="2400" dirty="0" smtClean="0"/>
          </a:p>
          <a:p>
            <a:pPr lvl="1"/>
            <a:endParaRPr lang="en-US" altLang="zh-CN" sz="2400"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39825"/>
          </a:xfrm>
        </p:spPr>
        <p:txBody>
          <a:bodyPr>
            <a:normAutofit fontScale="90000"/>
          </a:bodyPr>
          <a:lstStyle/>
          <a:p>
            <a:pPr>
              <a:defRPr/>
            </a:pPr>
            <a:r>
              <a:rPr lang="en-US" sz="4000" dirty="0" smtClean="0">
                <a:ea typeface="新細明體" charset="-120"/>
              </a:rPr>
              <a:t>Collaborative Traffic Light Control of Multiple Intersections</a:t>
            </a:r>
            <a:endParaRPr lang="en-US" sz="4000" dirty="0">
              <a:ea typeface="新細明體" charset="-120"/>
            </a:endParaRPr>
          </a:p>
        </p:txBody>
      </p:sp>
      <p:pic>
        <p:nvPicPr>
          <p:cNvPr id="71685" name="Picture 5" descr="All Cases.jpg"/>
          <p:cNvPicPr>
            <a:picLocks noChangeAspect="1"/>
          </p:cNvPicPr>
          <p:nvPr/>
        </p:nvPicPr>
        <p:blipFill>
          <a:blip r:embed="rId3" cstate="print"/>
          <a:srcRect/>
          <a:stretch>
            <a:fillRect/>
          </a:stretch>
        </p:blipFill>
        <p:spPr bwMode="auto">
          <a:xfrm>
            <a:off x="4500563" y="1679575"/>
            <a:ext cx="4537075" cy="3765550"/>
          </a:xfrm>
          <a:prstGeom prst="rect">
            <a:avLst/>
          </a:prstGeom>
          <a:noFill/>
          <a:ln w="9525">
            <a:noFill/>
            <a:miter lim="800000"/>
            <a:headEnd/>
            <a:tailEnd/>
          </a:ln>
        </p:spPr>
      </p:pic>
      <p:sp>
        <p:nvSpPr>
          <p:cNvPr id="71682" name="Content Placeholder 2"/>
          <p:cNvSpPr>
            <a:spLocks noGrp="1"/>
          </p:cNvSpPr>
          <p:nvPr>
            <p:ph idx="1"/>
          </p:nvPr>
        </p:nvSpPr>
        <p:spPr bwMode="auto">
          <a:xfrm>
            <a:off x="107504" y="1557338"/>
            <a:ext cx="4691063" cy="4537075"/>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400" dirty="0" smtClean="0"/>
              <a:t>Divide the traffic light sequences into twelve different  cases.</a:t>
            </a:r>
          </a:p>
          <a:p>
            <a:r>
              <a:rPr lang="en-US" altLang="zh-CN" sz="2400" dirty="0" smtClean="0"/>
              <a:t>Select one case to assign green light using the real-time traffic data detected.</a:t>
            </a:r>
          </a:p>
          <a:p>
            <a:r>
              <a:rPr lang="en-US" altLang="zh-CN" sz="2400" dirty="0" smtClean="0"/>
              <a:t>Determine the light length based on local traffic volume and remaining durations of green lights of neighbor intersections.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7544" y="836712"/>
            <a:ext cx="8229600" cy="1139825"/>
          </a:xfrm>
          <a:prstGeom prst="rect">
            <a:avLst/>
          </a:prstGeom>
        </p:spPr>
        <p:txBody>
          <a:bodyPr/>
          <a:lstStyle/>
          <a:p>
            <a:pPr eaLnBrk="1" hangingPunct="1"/>
            <a:r>
              <a:rPr lang="en-US" altLang="zh-CN" sz="4000" dirty="0" smtClean="0"/>
              <a:t>Performance Evaluation</a:t>
            </a:r>
          </a:p>
        </p:txBody>
      </p:sp>
      <p:pic>
        <p:nvPicPr>
          <p:cNvPr id="96261" name="Picture 5"/>
          <p:cNvPicPr>
            <a:picLocks noChangeAspect="1" noChangeArrowheads="1"/>
          </p:cNvPicPr>
          <p:nvPr/>
        </p:nvPicPr>
        <p:blipFill>
          <a:blip r:embed="rId3" cstate="print"/>
          <a:srcRect/>
          <a:stretch>
            <a:fillRect/>
          </a:stretch>
        </p:blipFill>
        <p:spPr bwMode="auto">
          <a:xfrm>
            <a:off x="323850" y="2060575"/>
            <a:ext cx="4248150" cy="2951163"/>
          </a:xfrm>
          <a:prstGeom prst="rect">
            <a:avLst/>
          </a:prstGeom>
          <a:noFill/>
          <a:ln w="9525">
            <a:noFill/>
            <a:miter lim="800000"/>
            <a:headEnd/>
            <a:tailEnd/>
          </a:ln>
          <a:effectLst/>
        </p:spPr>
      </p:pic>
      <p:pic>
        <p:nvPicPr>
          <p:cNvPr id="96262" name="Picture 6"/>
          <p:cNvPicPr>
            <a:picLocks noChangeAspect="1" noChangeArrowheads="1"/>
          </p:cNvPicPr>
          <p:nvPr/>
        </p:nvPicPr>
        <p:blipFill>
          <a:blip r:embed="rId4" cstate="print"/>
          <a:srcRect/>
          <a:stretch>
            <a:fillRect/>
          </a:stretch>
        </p:blipFill>
        <p:spPr bwMode="auto">
          <a:xfrm>
            <a:off x="395288" y="2011363"/>
            <a:ext cx="4152900" cy="2930525"/>
          </a:xfrm>
          <a:prstGeom prst="rect">
            <a:avLst/>
          </a:prstGeom>
          <a:noFill/>
          <a:ln w="9525">
            <a:noFill/>
            <a:miter lim="800000"/>
            <a:headEnd/>
            <a:tailEnd/>
          </a:ln>
          <a:effectLst/>
        </p:spPr>
      </p:pic>
      <p:sp>
        <p:nvSpPr>
          <p:cNvPr id="8" name="Rectangle 3"/>
          <p:cNvSpPr txBox="1">
            <a:spLocks noChangeArrowheads="1"/>
          </p:cNvSpPr>
          <p:nvPr/>
        </p:nvSpPr>
        <p:spPr bwMode="auto">
          <a:xfrm>
            <a:off x="611188" y="5013325"/>
            <a:ext cx="4114800" cy="838200"/>
          </a:xfrm>
          <a:prstGeom prst="rect">
            <a:avLst/>
          </a:prstGeom>
          <a:noFill/>
          <a:ln w="9525">
            <a:noFill/>
            <a:miter lim="800000"/>
            <a:headEnd/>
            <a:tailEnd/>
          </a:ln>
        </p:spPr>
        <p:txBody>
          <a:bodyPr/>
          <a:lstStyle/>
          <a:p>
            <a:pPr algn="just" eaLnBrk="0" hangingPunct="0">
              <a:spcBef>
                <a:spcPct val="20000"/>
              </a:spcBef>
              <a:buClr>
                <a:schemeClr val="folHlink"/>
              </a:buClr>
              <a:buSzPct val="90000"/>
            </a:pPr>
            <a:r>
              <a:rPr lang="en-US" altLang="zh-CN" sz="2000" dirty="0">
                <a:cs typeface="Times New Roman" pitchFamily="18" charset="0"/>
              </a:rPr>
              <a:t>Throughput-to-volume comparisons between the four approaches</a:t>
            </a:r>
            <a:r>
              <a:rPr lang="en-US" altLang="zh-CN" sz="2000" dirty="0">
                <a:latin typeface="Times New Roman" pitchFamily="18" charset="0"/>
                <a:cs typeface="Times New Roman" pitchFamily="18" charset="0"/>
              </a:rPr>
              <a:t>.</a:t>
            </a:r>
          </a:p>
        </p:txBody>
      </p:sp>
      <p:sp>
        <p:nvSpPr>
          <p:cNvPr id="3" name="Rectangle 3"/>
          <p:cNvSpPr txBox="1">
            <a:spLocks noChangeArrowheads="1"/>
          </p:cNvSpPr>
          <p:nvPr/>
        </p:nvSpPr>
        <p:spPr bwMode="auto">
          <a:xfrm>
            <a:off x="4788024" y="5013176"/>
            <a:ext cx="4114800" cy="838200"/>
          </a:xfrm>
          <a:prstGeom prst="rect">
            <a:avLst/>
          </a:prstGeom>
          <a:noFill/>
          <a:ln w="9525">
            <a:noFill/>
            <a:miter lim="800000"/>
            <a:headEnd/>
            <a:tailEnd/>
          </a:ln>
        </p:spPr>
        <p:txBody>
          <a:bodyPr/>
          <a:lstStyle/>
          <a:p>
            <a:pPr algn="just" eaLnBrk="0" hangingPunct="0">
              <a:spcBef>
                <a:spcPct val="20000"/>
              </a:spcBef>
              <a:buClr>
                <a:schemeClr val="folHlink"/>
              </a:buClr>
              <a:buSzPct val="90000"/>
            </a:pPr>
            <a:r>
              <a:rPr lang="en-US" altLang="zh-CN" sz="2000" dirty="0">
                <a:cs typeface="Times New Roman" pitchFamily="18" charset="0"/>
              </a:rPr>
              <a:t>Average number of stops comparisons between the four approaches.</a:t>
            </a:r>
          </a:p>
        </p:txBody>
      </p:sp>
      <p:pic>
        <p:nvPicPr>
          <p:cNvPr id="96265" name="Picture 9"/>
          <p:cNvPicPr>
            <a:picLocks noChangeAspect="1" noChangeArrowheads="1"/>
          </p:cNvPicPr>
          <p:nvPr/>
        </p:nvPicPr>
        <p:blipFill>
          <a:blip r:embed="rId5" cstate="print"/>
          <a:srcRect/>
          <a:stretch>
            <a:fillRect/>
          </a:stretch>
        </p:blipFill>
        <p:spPr bwMode="auto">
          <a:xfrm>
            <a:off x="4643438" y="2087563"/>
            <a:ext cx="4175125" cy="2925762"/>
          </a:xfrm>
          <a:prstGeom prst="rect">
            <a:avLst/>
          </a:prstGeom>
          <a:noFill/>
          <a:ln w="9525">
            <a:noFill/>
            <a:miter lim="800000"/>
            <a:headEnd/>
            <a:tailEnd/>
          </a:ln>
          <a:effectLst/>
        </p:spPr>
      </p:pic>
      <p:sp>
        <p:nvSpPr>
          <p:cNvPr id="4" name="Rectangle 3"/>
          <p:cNvSpPr txBox="1">
            <a:spLocks noChangeArrowheads="1"/>
          </p:cNvSpPr>
          <p:nvPr/>
        </p:nvSpPr>
        <p:spPr bwMode="auto">
          <a:xfrm>
            <a:off x="601216" y="4967064"/>
            <a:ext cx="4114800" cy="838200"/>
          </a:xfrm>
          <a:prstGeom prst="rect">
            <a:avLst/>
          </a:prstGeom>
          <a:noFill/>
          <a:ln w="9525">
            <a:noFill/>
            <a:miter lim="800000"/>
            <a:headEnd/>
            <a:tailEnd/>
          </a:ln>
        </p:spPr>
        <p:txBody>
          <a:bodyPr/>
          <a:lstStyle/>
          <a:p>
            <a:pPr algn="just" eaLnBrk="0" hangingPunct="0">
              <a:spcBef>
                <a:spcPct val="20000"/>
              </a:spcBef>
              <a:buClr>
                <a:schemeClr val="folHlink"/>
              </a:buClr>
              <a:buSzPct val="90000"/>
            </a:pPr>
            <a:r>
              <a:rPr lang="en-US" altLang="zh-CN" sz="2000" dirty="0">
                <a:cs typeface="Times New Roman" pitchFamily="18" charset="0"/>
              </a:rPr>
              <a:t>Average waiting time comparisons between the four approaches.</a:t>
            </a:r>
          </a:p>
        </p:txBody>
      </p:sp>
      <p:pic>
        <p:nvPicPr>
          <p:cNvPr id="96267" name="Picture 11"/>
          <p:cNvPicPr>
            <a:picLocks noChangeAspect="1" noChangeArrowheads="1"/>
          </p:cNvPicPr>
          <p:nvPr/>
        </p:nvPicPr>
        <p:blipFill>
          <a:blip r:embed="rId6" cstate="print"/>
          <a:srcRect/>
          <a:stretch>
            <a:fillRect/>
          </a:stretch>
        </p:blipFill>
        <p:spPr bwMode="auto">
          <a:xfrm>
            <a:off x="4643438" y="2071688"/>
            <a:ext cx="4176712" cy="2941637"/>
          </a:xfrm>
          <a:prstGeom prst="rect">
            <a:avLst/>
          </a:prstGeom>
          <a:noFill/>
          <a:ln w="9525">
            <a:noFill/>
            <a:miter lim="800000"/>
            <a:headEnd/>
            <a:tailEnd/>
          </a:ln>
          <a:effectLst/>
        </p:spPr>
      </p:pic>
      <p:sp>
        <p:nvSpPr>
          <p:cNvPr id="5" name="Rectangle 3"/>
          <p:cNvSpPr txBox="1">
            <a:spLocks noChangeArrowheads="1"/>
          </p:cNvSpPr>
          <p:nvPr/>
        </p:nvSpPr>
        <p:spPr bwMode="auto">
          <a:xfrm>
            <a:off x="4778375" y="5013325"/>
            <a:ext cx="4114800" cy="838200"/>
          </a:xfrm>
          <a:prstGeom prst="rect">
            <a:avLst/>
          </a:prstGeom>
          <a:noFill/>
          <a:ln w="9525">
            <a:noFill/>
            <a:miter lim="800000"/>
            <a:headEnd/>
            <a:tailEnd/>
          </a:ln>
        </p:spPr>
        <p:txBody>
          <a:bodyPr/>
          <a:lstStyle/>
          <a:p>
            <a:pPr algn="just" eaLnBrk="0" hangingPunct="0">
              <a:spcBef>
                <a:spcPct val="20000"/>
              </a:spcBef>
              <a:buClr>
                <a:schemeClr val="folHlink"/>
              </a:buClr>
              <a:buSzPct val="90000"/>
            </a:pPr>
            <a:r>
              <a:rPr lang="en-US" altLang="zh-CN" sz="2000" dirty="0">
                <a:cs typeface="Times New Roman" pitchFamily="18" charset="0"/>
              </a:rPr>
              <a:t>Average waiting time comparisons between the three approaches.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96261"/>
                                        </p:tgtEl>
                                      </p:cBhvr>
                                    </p:animEffect>
                                    <p:set>
                                      <p:cBhvr>
                                        <p:cTn id="7" dur="1" fill="hold">
                                          <p:stCondLst>
                                            <p:cond delay="499"/>
                                          </p:stCondLst>
                                        </p:cTn>
                                        <p:tgtEl>
                                          <p:spTgt spid="96261"/>
                                        </p:tgtEl>
                                        <p:attrNameLst>
                                          <p:attrName>style.visibility</p:attrName>
                                        </p:attrNameLst>
                                      </p:cBhvr>
                                      <p:to>
                                        <p:strVal val="hidden"/>
                                      </p:to>
                                    </p:set>
                                  </p:childTnLst>
                                </p:cTn>
                              </p:par>
                              <p:par>
                                <p:cTn id="8" presetID="4" presetClass="exit" presetSubtype="16" fill="hold" grpId="0" nodeType="withEffect">
                                  <p:stCondLst>
                                    <p:cond delay="0"/>
                                  </p:stCondLst>
                                  <p:childTnLst>
                                    <p:animEffect transition="out" filter="box(in)">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4" presetClass="exit" presetSubtype="16" fill="hold" nodeType="withEffect">
                                  <p:stCondLst>
                                    <p:cond delay="0"/>
                                  </p:stCondLst>
                                  <p:childTnLst>
                                    <p:animEffect transition="out" filter="box(in)">
                                      <p:cBhvr>
                                        <p:cTn id="12" dur="500"/>
                                        <p:tgtEl>
                                          <p:spTgt spid="96265"/>
                                        </p:tgtEl>
                                      </p:cBhvr>
                                    </p:animEffect>
                                    <p:set>
                                      <p:cBhvr>
                                        <p:cTn id="13" dur="1" fill="hold">
                                          <p:stCondLst>
                                            <p:cond delay="499"/>
                                          </p:stCondLst>
                                        </p:cTn>
                                        <p:tgtEl>
                                          <p:spTgt spid="96265"/>
                                        </p:tgtEl>
                                        <p:attrNameLst>
                                          <p:attrName>style.visibility</p:attrName>
                                        </p:attrNameLst>
                                      </p:cBhvr>
                                      <p:to>
                                        <p:strVal val="hidden"/>
                                      </p:to>
                                    </p:set>
                                  </p:childTnLst>
                                </p:cTn>
                              </p:par>
                              <p:par>
                                <p:cTn id="14" presetID="4" presetClass="exit" presetSubtype="16" fill="hold" grpId="0" nodeType="withEffect">
                                  <p:stCondLst>
                                    <p:cond delay="0"/>
                                  </p:stCondLst>
                                  <p:childTnLst>
                                    <p:animEffect transition="out" filter="box(in)">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4" presetClass="entr" presetSubtype="32" fill="hold" nodeType="afterEffect">
                                  <p:stCondLst>
                                    <p:cond delay="0"/>
                                  </p:stCondLst>
                                  <p:childTnLst>
                                    <p:set>
                                      <p:cBhvr>
                                        <p:cTn id="19" dur="1" fill="hold">
                                          <p:stCondLst>
                                            <p:cond delay="0"/>
                                          </p:stCondLst>
                                        </p:cTn>
                                        <p:tgtEl>
                                          <p:spTgt spid="96262"/>
                                        </p:tgtEl>
                                        <p:attrNameLst>
                                          <p:attrName>style.visibility</p:attrName>
                                        </p:attrNameLst>
                                      </p:cBhvr>
                                      <p:to>
                                        <p:strVal val="visible"/>
                                      </p:to>
                                    </p:set>
                                    <p:animEffect transition="in" filter="box(out)">
                                      <p:cBhvr>
                                        <p:cTn id="20" dur="500"/>
                                        <p:tgtEl>
                                          <p:spTgt spid="96262"/>
                                        </p:tgtEl>
                                      </p:cBhvr>
                                    </p:animEffect>
                                  </p:childTnLst>
                                </p:cTn>
                              </p:par>
                            </p:childTnLst>
                          </p:cTn>
                        </p:par>
                        <p:par>
                          <p:cTn id="21" fill="hold">
                            <p:stCondLst>
                              <p:cond delay="1000"/>
                            </p:stCondLst>
                            <p:childTnLst>
                              <p:par>
                                <p:cTn id="22" presetID="4" presetClass="entr" presetSubtype="32"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ox(out)">
                                      <p:cBhvr>
                                        <p:cTn id="24" dur="500"/>
                                        <p:tgtEl>
                                          <p:spTgt spid="4"/>
                                        </p:tgtEl>
                                      </p:cBhvr>
                                    </p:animEffect>
                                  </p:childTnLst>
                                </p:cTn>
                              </p:par>
                            </p:childTnLst>
                          </p:cTn>
                        </p:par>
                        <p:par>
                          <p:cTn id="25" fill="hold">
                            <p:stCondLst>
                              <p:cond delay="1500"/>
                            </p:stCondLst>
                            <p:childTnLst>
                              <p:par>
                                <p:cTn id="26" presetID="4" presetClass="entr" presetSubtype="32" fill="hold" nodeType="afterEffect">
                                  <p:stCondLst>
                                    <p:cond delay="0"/>
                                  </p:stCondLst>
                                  <p:childTnLst>
                                    <p:set>
                                      <p:cBhvr>
                                        <p:cTn id="27" dur="1" fill="hold">
                                          <p:stCondLst>
                                            <p:cond delay="0"/>
                                          </p:stCondLst>
                                        </p:cTn>
                                        <p:tgtEl>
                                          <p:spTgt spid="96267"/>
                                        </p:tgtEl>
                                        <p:attrNameLst>
                                          <p:attrName>style.visibility</p:attrName>
                                        </p:attrNameLst>
                                      </p:cBhvr>
                                      <p:to>
                                        <p:strVal val="visible"/>
                                      </p:to>
                                    </p:set>
                                    <p:animEffect transition="in" filter="box(out)">
                                      <p:cBhvr>
                                        <p:cTn id="28" dur="500"/>
                                        <p:tgtEl>
                                          <p:spTgt spid="96267"/>
                                        </p:tgtEl>
                                      </p:cBhvr>
                                    </p:animEffect>
                                  </p:childTnLst>
                                </p:cTn>
                              </p:par>
                            </p:childTnLst>
                          </p:cTn>
                        </p:par>
                        <p:par>
                          <p:cTn id="29" fill="hold">
                            <p:stCondLst>
                              <p:cond delay="2000"/>
                            </p:stCondLst>
                            <p:childTnLst>
                              <p:par>
                                <p:cTn id="30" presetID="4" presetClass="entr" presetSubtype="32"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ox(ou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3"/>
            <a:ext cx="8229600" cy="864096"/>
          </a:xfrm>
        </p:spPr>
        <p:txBody>
          <a:bodyPr/>
          <a:lstStyle/>
          <a:p>
            <a:r>
              <a:rPr lang="en-US" sz="4000" dirty="0" smtClean="0"/>
              <a:t>ITS Sub-systems</a:t>
            </a:r>
            <a:endParaRPr lang="en-US" sz="4000" dirty="0"/>
          </a:p>
        </p:txBody>
      </p:sp>
      <p:sp>
        <p:nvSpPr>
          <p:cNvPr id="3" name="Content Placeholder 2"/>
          <p:cNvSpPr>
            <a:spLocks noGrp="1"/>
          </p:cNvSpPr>
          <p:nvPr>
            <p:ph idx="1"/>
          </p:nvPr>
        </p:nvSpPr>
        <p:spPr>
          <a:xfrm>
            <a:off x="457200" y="1484784"/>
            <a:ext cx="8435280" cy="4530725"/>
          </a:xfrm>
        </p:spPr>
        <p:txBody>
          <a:bodyPr>
            <a:noAutofit/>
          </a:bodyPr>
          <a:lstStyle/>
          <a:p>
            <a:r>
              <a:rPr lang="en-US" sz="3200" dirty="0" smtClean="0"/>
              <a:t>Advanced </a:t>
            </a:r>
            <a:r>
              <a:rPr lang="en-US" sz="3200" dirty="0" smtClean="0">
                <a:solidFill>
                  <a:srgbClr val="FF0000"/>
                </a:solidFill>
              </a:rPr>
              <a:t>traveler information </a:t>
            </a:r>
            <a:r>
              <a:rPr lang="en-US" sz="3200" dirty="0" smtClean="0"/>
              <a:t>system</a:t>
            </a:r>
          </a:p>
          <a:p>
            <a:r>
              <a:rPr lang="en-US" sz="3200" dirty="0" smtClean="0"/>
              <a:t>Advanced </a:t>
            </a:r>
            <a:r>
              <a:rPr lang="en-US" sz="3200" dirty="0" smtClean="0">
                <a:solidFill>
                  <a:srgbClr val="FF0000"/>
                </a:solidFill>
              </a:rPr>
              <a:t>transportation management </a:t>
            </a:r>
            <a:r>
              <a:rPr lang="en-US" sz="3200" dirty="0" smtClean="0"/>
              <a:t>systems </a:t>
            </a:r>
          </a:p>
          <a:p>
            <a:r>
              <a:rPr lang="en-US" sz="3200" dirty="0" smtClean="0"/>
              <a:t>ITS-enabled transportation </a:t>
            </a:r>
            <a:r>
              <a:rPr lang="en-US" sz="3200" dirty="0" smtClean="0">
                <a:solidFill>
                  <a:srgbClr val="FF0000"/>
                </a:solidFill>
              </a:rPr>
              <a:t>pricing</a:t>
            </a:r>
            <a:r>
              <a:rPr lang="en-US" sz="3200" dirty="0" smtClean="0"/>
              <a:t> systems</a:t>
            </a:r>
          </a:p>
          <a:p>
            <a:r>
              <a:rPr lang="en-US" sz="3200" dirty="0" smtClean="0"/>
              <a:t>Advanced </a:t>
            </a:r>
            <a:r>
              <a:rPr lang="en-US" sz="3200" dirty="0" smtClean="0">
                <a:solidFill>
                  <a:srgbClr val="FF0000"/>
                </a:solidFill>
              </a:rPr>
              <a:t>public transportation </a:t>
            </a:r>
            <a:r>
              <a:rPr lang="en-US" sz="3200" dirty="0" smtClean="0"/>
              <a:t>systems</a:t>
            </a:r>
          </a:p>
          <a:p>
            <a:r>
              <a:rPr lang="en-US" sz="3200" dirty="0" smtClean="0"/>
              <a:t>Fully </a:t>
            </a:r>
            <a:r>
              <a:rPr lang="en-US" sz="3200" dirty="0" smtClean="0">
                <a:solidFill>
                  <a:srgbClr val="FF0000"/>
                </a:solidFill>
              </a:rPr>
              <a:t>integrated</a:t>
            </a:r>
            <a:r>
              <a:rPr lang="en-US" sz="3200" dirty="0" smtClean="0"/>
              <a:t> intelligent transportation systems</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Adaptive Traffic Light Control Demo</a:t>
            </a:r>
            <a:endParaRPr lang="en-US" sz="4000" dirty="0"/>
          </a:p>
        </p:txBody>
      </p:sp>
      <p:pic>
        <p:nvPicPr>
          <p:cNvPr id="6" name="Adaptive_Traffic Demo_V1_standand.wmv">
            <a:hlinkClick r:id="" action="ppaction://media"/>
          </p:cNvPr>
          <p:cNvPicPr>
            <a:picLocks noGrp="1" noRot="1" noChangeAspect="1"/>
          </p:cNvPicPr>
          <p:nvPr>
            <p:ph idx="1"/>
            <a:videoFile r:link="rId1"/>
          </p:nvPr>
        </p:nvPicPr>
        <p:blipFill>
          <a:blip r:embed="rId4" cstate="print"/>
          <a:stretch>
            <a:fillRect/>
          </a:stretch>
        </p:blipFill>
        <p:spPr>
          <a:xfrm>
            <a:off x="2133600" y="2036763"/>
            <a:ext cx="4876800" cy="3657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8975"/>
            <a:ext cx="8229600" cy="1139825"/>
          </a:xfrm>
        </p:spPr>
        <p:txBody>
          <a:bodyPr>
            <a:normAutofit fontScale="90000"/>
          </a:bodyPr>
          <a:lstStyle/>
          <a:p>
            <a:r>
              <a:rPr lang="en-US" sz="4000" dirty="0" smtClean="0"/>
              <a:t>Challenge 4: </a:t>
            </a:r>
            <a:br>
              <a:rPr lang="en-US" sz="4000" dirty="0" smtClean="0"/>
            </a:br>
            <a:r>
              <a:rPr lang="en-US" sz="4000" dirty="0" smtClean="0"/>
              <a:t>Middleware for </a:t>
            </a:r>
            <a:r>
              <a:rPr lang="en-US" sz="4000" dirty="0" smtClean="0"/>
              <a:t>ITS</a:t>
            </a:r>
            <a:endParaRPr lang="en-US" sz="4000" dirty="0"/>
          </a:p>
        </p:txBody>
      </p:sp>
      <p:sp>
        <p:nvSpPr>
          <p:cNvPr id="3" name="Content Placeholder 2"/>
          <p:cNvSpPr>
            <a:spLocks noGrp="1"/>
          </p:cNvSpPr>
          <p:nvPr>
            <p:ph idx="1"/>
          </p:nvPr>
        </p:nvSpPr>
        <p:spPr>
          <a:xfrm>
            <a:off x="467544" y="1988840"/>
            <a:ext cx="8229600" cy="4104456"/>
          </a:xfrm>
        </p:spPr>
        <p:txBody>
          <a:bodyPr/>
          <a:lstStyle/>
          <a:p>
            <a:r>
              <a:rPr lang="en-US" sz="2800" dirty="0" smtClean="0"/>
              <a:t>Programming the sensor network is </a:t>
            </a:r>
            <a:r>
              <a:rPr lang="en-US" sz="2800" dirty="0" smtClean="0"/>
              <a:t>non-trivial</a:t>
            </a:r>
          </a:p>
          <a:p>
            <a:r>
              <a:rPr lang="en-US" sz="2800" dirty="0" smtClean="0"/>
              <a:t>Certain functions such as event detection are shared by different ITS applications</a:t>
            </a:r>
          </a:p>
          <a:p>
            <a:r>
              <a:rPr lang="en-US" sz="2800" dirty="0" smtClean="0"/>
              <a:t>Implementing these functions from scratch in different ITS applications may be difficult and not efficient.</a:t>
            </a:r>
            <a:endParaRPr lang="en-US" sz="2800" dirty="0" smtClean="0"/>
          </a:p>
          <a:p>
            <a:r>
              <a:rPr lang="en-US" sz="2800" dirty="0" smtClean="0"/>
              <a:t>To avoid reinventing the wheel, we need to have a middleware layer capable of supporting the common functions used by ITS</a:t>
            </a:r>
            <a:endParaRPr lang="en-US" sz="2800"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Middleware Approaches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Programming abstraction:</a:t>
            </a:r>
          </a:p>
          <a:p>
            <a:pPr lvl="1"/>
            <a:r>
              <a:rPr lang="en-US" dirty="0" smtClean="0"/>
              <a:t>Pub/sub-based: define events and make subscriptions to get the events from WSN</a:t>
            </a:r>
          </a:p>
          <a:p>
            <a:pPr lvl="1"/>
            <a:r>
              <a:rPr lang="en-US" dirty="0" smtClean="0"/>
              <a:t>Query-based: treat the WSN as a database and use SQL to query the data</a:t>
            </a:r>
          </a:p>
          <a:p>
            <a:pPr lvl="1"/>
            <a:r>
              <a:rPr lang="en-US" dirty="0" smtClean="0"/>
              <a:t>Agent-based: inject mobile codes into WSN</a:t>
            </a:r>
          </a:p>
          <a:p>
            <a:r>
              <a:rPr lang="en-US" dirty="0" smtClean="0"/>
              <a:t>Why pub/sub is more suitable:</a:t>
            </a:r>
          </a:p>
          <a:p>
            <a:pPr lvl="1"/>
            <a:r>
              <a:rPr lang="en-US" dirty="0" smtClean="0"/>
              <a:t>Many ITS applications are event-based</a:t>
            </a:r>
          </a:p>
          <a:p>
            <a:pPr lvl="1"/>
            <a:r>
              <a:rPr lang="en-US" dirty="0" smtClean="0"/>
              <a:t>Other programming abstraction have limitation to express the temporal and spatial relations between events</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1829"/>
            <a:ext cx="8229600" cy="702915"/>
          </a:xfrm>
        </p:spPr>
        <p:txBody>
          <a:bodyPr/>
          <a:lstStyle/>
          <a:p>
            <a:r>
              <a:rPr lang="en-US" sz="4000" dirty="0" smtClean="0"/>
              <a:t>Pub/Sub Middleware for WSN (</a:t>
            </a:r>
            <a:r>
              <a:rPr lang="en-US" sz="4000" dirty="0" err="1" smtClean="0"/>
              <a:t>PSWare</a:t>
            </a:r>
            <a:r>
              <a:rPr lang="en-US" sz="4000" dirty="0" smtClean="0"/>
              <a:t>)</a:t>
            </a:r>
            <a:endParaRPr lang="en-US" sz="4000" dirty="0"/>
          </a:p>
        </p:txBody>
      </p:sp>
      <p:sp>
        <p:nvSpPr>
          <p:cNvPr id="3" name="Content Placeholder 2"/>
          <p:cNvSpPr>
            <a:spLocks noGrp="1"/>
          </p:cNvSpPr>
          <p:nvPr>
            <p:ph idx="1"/>
          </p:nvPr>
        </p:nvSpPr>
        <p:spPr>
          <a:xfrm>
            <a:off x="457200" y="1778595"/>
            <a:ext cx="8229600" cy="4530725"/>
          </a:xfrm>
        </p:spPr>
        <p:txBody>
          <a:bodyPr/>
          <a:lstStyle/>
          <a:p>
            <a:r>
              <a:rPr lang="en-US" sz="3200" dirty="0" smtClean="0"/>
              <a:t>Design Issues:</a:t>
            </a:r>
          </a:p>
          <a:p>
            <a:pPr lvl="1"/>
            <a:r>
              <a:rPr lang="en-US" sz="2400" dirty="0" smtClean="0"/>
              <a:t>Provide </a:t>
            </a:r>
            <a:r>
              <a:rPr lang="en-US" sz="2400" dirty="0" smtClean="0"/>
              <a:t>event definition </a:t>
            </a:r>
            <a:r>
              <a:rPr lang="en-US" sz="2400" dirty="0" smtClean="0"/>
              <a:t>language (EDL)</a:t>
            </a:r>
            <a:endParaRPr lang="en-US" sz="2400" dirty="0" smtClean="0"/>
          </a:p>
          <a:p>
            <a:pPr lvl="1"/>
            <a:r>
              <a:rPr lang="en-US" sz="2400" dirty="0" smtClean="0"/>
              <a:t>Implement event detection mechanisms</a:t>
            </a:r>
          </a:p>
          <a:p>
            <a:pPr lvl="1"/>
            <a:r>
              <a:rPr lang="en-US" sz="2400" dirty="0" smtClean="0"/>
              <a:t>Implement event delivery </a:t>
            </a:r>
            <a:r>
              <a:rPr lang="en-US" sz="2400" dirty="0" smtClean="0"/>
              <a:t>mechanisms</a:t>
            </a:r>
          </a:p>
          <a:p>
            <a:r>
              <a:rPr lang="en-US" sz="3200" dirty="0" smtClean="0"/>
              <a:t>System components:</a:t>
            </a:r>
          </a:p>
          <a:p>
            <a:pPr lvl="1"/>
            <a:r>
              <a:rPr lang="en-US" sz="2400" dirty="0" smtClean="0"/>
              <a:t>EDL compiler/interpreter</a:t>
            </a:r>
          </a:p>
          <a:p>
            <a:pPr lvl="1"/>
            <a:r>
              <a:rPr lang="en-US" sz="2400" dirty="0" smtClean="0"/>
              <a:t>Runtime environment on the sensor nodes for event processing</a:t>
            </a:r>
          </a:p>
          <a:p>
            <a:pPr lvl="1"/>
            <a:endParaRPr lang="en-US" sz="2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139825"/>
          </a:xfrm>
        </p:spPr>
        <p:txBody>
          <a:bodyPr/>
          <a:lstStyle/>
          <a:p>
            <a:r>
              <a:rPr lang="en-US" sz="4000" dirty="0" err="1" smtClean="0"/>
              <a:t>PSWare</a:t>
            </a:r>
            <a:r>
              <a:rPr lang="en-US" sz="4000" dirty="0" smtClean="0"/>
              <a:t> System Architecture</a:t>
            </a:r>
            <a:endParaRPr lang="en-US" sz="4000" dirty="0"/>
          </a:p>
        </p:txBody>
      </p:sp>
      <p:sp>
        <p:nvSpPr>
          <p:cNvPr id="3" name="Content Placeholder 2"/>
          <p:cNvSpPr>
            <a:spLocks noGrp="1"/>
          </p:cNvSpPr>
          <p:nvPr>
            <p:ph idx="1"/>
          </p:nvPr>
        </p:nvSpPr>
        <p:spPr>
          <a:xfrm>
            <a:off x="457200" y="1340768"/>
            <a:ext cx="3394720" cy="4530725"/>
          </a:xfrm>
        </p:spPr>
        <p:txBody>
          <a:bodyPr/>
          <a:lstStyle/>
          <a:p>
            <a:endParaRPr lang="en-US" sz="2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EDL and Its Compiler</a:t>
            </a:r>
            <a:endParaRPr lang="en-US" dirty="0"/>
          </a:p>
        </p:txBody>
      </p:sp>
      <p:sp>
        <p:nvSpPr>
          <p:cNvPr id="3" name="Content Placeholder 2"/>
          <p:cNvSpPr>
            <a:spLocks noGrp="1"/>
          </p:cNvSpPr>
          <p:nvPr>
            <p:ph idx="1"/>
          </p:nvPr>
        </p:nvSpPr>
        <p:spPr>
          <a:xfrm>
            <a:off x="457200" y="1600200"/>
            <a:ext cx="4258816" cy="4530725"/>
          </a:xfrm>
        </p:spPr>
        <p:txBody>
          <a:bodyPr>
            <a:normAutofit fontScale="92500"/>
          </a:bodyPr>
          <a:lstStyle/>
          <a:p>
            <a:pPr>
              <a:buNone/>
            </a:pPr>
            <a:r>
              <a:rPr lang="en-US" dirty="0" smtClean="0"/>
              <a:t>Event </a:t>
            </a:r>
            <a:r>
              <a:rPr lang="en-US" dirty="0" err="1" smtClean="0"/>
              <a:t>CompTemp</a:t>
            </a:r>
            <a:r>
              <a:rPr lang="en-US" dirty="0" smtClean="0"/>
              <a:t> {</a:t>
            </a:r>
          </a:p>
          <a:p>
            <a:pPr>
              <a:buNone/>
            </a:pPr>
            <a:r>
              <a:rPr lang="en-US" dirty="0" smtClean="0"/>
              <a:t>} on {</a:t>
            </a:r>
          </a:p>
          <a:p>
            <a:pPr>
              <a:buNone/>
            </a:pPr>
            <a:r>
              <a:rPr lang="en-US" dirty="0" smtClean="0"/>
              <a:t>    </a:t>
            </a:r>
            <a:r>
              <a:rPr lang="en-US" dirty="0" err="1" smtClean="0"/>
              <a:t>AvgTemp</a:t>
            </a:r>
            <a:r>
              <a:rPr lang="en-US" dirty="0" smtClean="0"/>
              <a:t> e1 and</a:t>
            </a:r>
          </a:p>
          <a:p>
            <a:pPr>
              <a:buNone/>
            </a:pPr>
            <a:r>
              <a:rPr lang="en-US" dirty="0" smtClean="0"/>
              <a:t>    </a:t>
            </a:r>
            <a:r>
              <a:rPr lang="en-US" dirty="0" err="1" smtClean="0"/>
              <a:t>AvgTemp</a:t>
            </a:r>
            <a:r>
              <a:rPr lang="en-US" dirty="0" smtClean="0"/>
              <a:t> e2</a:t>
            </a:r>
          </a:p>
          <a:p>
            <a:pPr>
              <a:buNone/>
            </a:pPr>
            <a:r>
              <a:rPr lang="en-US" dirty="0" smtClean="0"/>
              <a:t>} where {</a:t>
            </a:r>
          </a:p>
          <a:p>
            <a:pPr>
              <a:buNone/>
            </a:pPr>
            <a:r>
              <a:rPr lang="en-US" dirty="0" smtClean="0"/>
              <a:t>    e2.time-e1.time=600</a:t>
            </a:r>
          </a:p>
          <a:p>
            <a:pPr>
              <a:buNone/>
            </a:pPr>
            <a:r>
              <a:rPr lang="en-US" dirty="0" smtClean="0"/>
              <a:t>}</a:t>
            </a:r>
            <a:endParaRPr lang="en-US" dirty="0"/>
          </a:p>
        </p:txBody>
      </p:sp>
      <p:pic>
        <p:nvPicPr>
          <p:cNvPr id="258050" name="Picture 2"/>
          <p:cNvPicPr>
            <a:picLocks noChangeAspect="1" noChangeArrowheads="1"/>
          </p:cNvPicPr>
          <p:nvPr/>
        </p:nvPicPr>
        <p:blipFill>
          <a:blip r:embed="rId2" cstate="print"/>
          <a:srcRect/>
          <a:stretch>
            <a:fillRect/>
          </a:stretch>
        </p:blipFill>
        <p:spPr bwMode="auto">
          <a:xfrm>
            <a:off x="4788024" y="1628800"/>
            <a:ext cx="3838338" cy="3312368"/>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 Environment on Sensor Nodes</a:t>
            </a:r>
            <a:endParaRPr lang="en-US" dirty="0"/>
          </a:p>
        </p:txBody>
      </p:sp>
      <p:sp>
        <p:nvSpPr>
          <p:cNvPr id="3" name="Content Placeholder 2"/>
          <p:cNvSpPr>
            <a:spLocks noGrp="1"/>
          </p:cNvSpPr>
          <p:nvPr>
            <p:ph idx="1"/>
          </p:nvPr>
        </p:nvSpPr>
        <p:spPr/>
        <p:txBody>
          <a:bodyPr/>
          <a:lstStyle/>
          <a:p>
            <a:endParaRPr lang="en-US" dirty="0"/>
          </a:p>
        </p:txBody>
      </p:sp>
      <p:pic>
        <p:nvPicPr>
          <p:cNvPr id="259074" name="Picture 2"/>
          <p:cNvPicPr>
            <a:picLocks noChangeAspect="1" noChangeArrowheads="1"/>
          </p:cNvPicPr>
          <p:nvPr/>
        </p:nvPicPr>
        <p:blipFill>
          <a:blip r:embed="rId2" cstate="print"/>
          <a:srcRect/>
          <a:stretch>
            <a:fillRect/>
          </a:stretch>
        </p:blipFill>
        <p:spPr bwMode="auto">
          <a:xfrm>
            <a:off x="323528" y="2204864"/>
            <a:ext cx="8672762" cy="36421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PSWare</a:t>
            </a:r>
            <a:r>
              <a:rPr lang="en-US" sz="4000" dirty="0" smtClean="0"/>
              <a:t>-based Traffic Jam Subscription</a:t>
            </a:r>
            <a:endParaRPr lang="en-US" sz="4000" dirty="0"/>
          </a:p>
        </p:txBody>
      </p:sp>
      <p:sp>
        <p:nvSpPr>
          <p:cNvPr id="3" name="Content Placeholder 2"/>
          <p:cNvSpPr>
            <a:spLocks noGrp="1"/>
          </p:cNvSpPr>
          <p:nvPr>
            <p:ph idx="1"/>
          </p:nvPr>
        </p:nvSpPr>
        <p:spPr>
          <a:xfrm>
            <a:off x="395536" y="1556792"/>
            <a:ext cx="8229600" cy="2620888"/>
          </a:xfrm>
        </p:spPr>
        <p:txBody>
          <a:bodyPr>
            <a:noAutofit/>
          </a:bodyPr>
          <a:lstStyle/>
          <a:p>
            <a:r>
              <a:rPr lang="en-US" sz="2800" dirty="0" smtClean="0"/>
              <a:t>Pre-defined event templates for </a:t>
            </a:r>
            <a:r>
              <a:rPr lang="en-US" sz="2800" dirty="0" err="1" smtClean="0"/>
              <a:t>iTranSNet</a:t>
            </a:r>
            <a:endParaRPr lang="en-US" sz="2800" dirty="0" smtClean="0"/>
          </a:p>
          <a:p>
            <a:r>
              <a:rPr lang="en-US" sz="2800" dirty="0" smtClean="0"/>
              <a:t>Users can customize the events by changing parameters</a:t>
            </a:r>
          </a:p>
          <a:p>
            <a:r>
              <a:rPr lang="en-US" sz="2800" dirty="0" smtClean="0"/>
              <a:t>Events may be subscribed / published through the web.</a:t>
            </a:r>
            <a:endParaRPr lang="en-US" sz="2800" dirty="0"/>
          </a:p>
        </p:txBody>
      </p:sp>
      <p:pic>
        <p:nvPicPr>
          <p:cNvPr id="76803" name="Picture 3"/>
          <p:cNvPicPr>
            <a:picLocks noChangeAspect="1" noChangeArrowheads="1"/>
          </p:cNvPicPr>
          <p:nvPr/>
        </p:nvPicPr>
        <p:blipFill>
          <a:blip r:embed="rId3" cstate="print"/>
          <a:srcRect/>
          <a:stretch>
            <a:fillRect/>
          </a:stretch>
        </p:blipFill>
        <p:spPr bwMode="auto">
          <a:xfrm>
            <a:off x="2411760" y="3888613"/>
            <a:ext cx="3816424" cy="26536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846931"/>
          </a:xfrm>
        </p:spPr>
        <p:txBody>
          <a:bodyPr/>
          <a:lstStyle/>
          <a:p>
            <a:r>
              <a:rPr lang="en-US" sz="4000" dirty="0" smtClean="0"/>
              <a:t>Pub/Sub Middleware Demo</a:t>
            </a:r>
            <a:endParaRPr lang="en-US" sz="4000" dirty="0"/>
          </a:p>
        </p:txBody>
      </p:sp>
      <p:pic>
        <p:nvPicPr>
          <p:cNvPr id="4" name="video_surv.wmv">
            <a:hlinkClick r:id="" action="ppaction://media"/>
          </p:cNvPr>
          <p:cNvPicPr>
            <a:picLocks noGrp="1" noRot="1" noChangeAspect="1"/>
          </p:cNvPicPr>
          <p:nvPr>
            <p:ph idx="1"/>
            <a:videoFile r:link="rId1"/>
          </p:nvPr>
        </p:nvPicPr>
        <p:blipFill>
          <a:blip r:embed="rId4" cstate="print"/>
          <a:stretch>
            <a:fillRect/>
          </a:stretch>
        </p:blipFill>
        <p:spPr>
          <a:xfrm>
            <a:off x="1143000" y="1579563"/>
            <a:ext cx="6858000" cy="4572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6064" y="200943"/>
            <a:ext cx="10260632" cy="1139825"/>
          </a:xfrm>
          <a:prstGeom prst="rect">
            <a:avLst/>
          </a:prstGeom>
        </p:spPr>
        <p:txBody>
          <a:bodyPr>
            <a:normAutofit fontScale="90000"/>
          </a:bodyPr>
          <a:lstStyle/>
          <a:p>
            <a:r>
              <a:rPr lang="en-US" altLang="zh-CN" sz="4000" dirty="0" smtClean="0"/>
              <a:t>Challenge </a:t>
            </a:r>
            <a:r>
              <a:rPr lang="en-US" altLang="zh-TW" sz="4000" dirty="0" smtClean="0"/>
              <a:t>5</a:t>
            </a:r>
            <a:r>
              <a:rPr lang="en-US" altLang="zh-CN" sz="4000" dirty="0" smtClean="0"/>
              <a:t>:</a:t>
            </a:r>
            <a:br>
              <a:rPr lang="en-US" altLang="zh-CN" sz="4000" dirty="0" smtClean="0"/>
            </a:br>
            <a:r>
              <a:rPr lang="en-US" altLang="zh-CN" sz="4000" dirty="0" smtClean="0"/>
              <a:t> </a:t>
            </a:r>
            <a:r>
              <a:rPr lang="en-US" altLang="zh-CN" sz="3800" dirty="0" smtClean="0"/>
              <a:t>Energy-efficient Tracking using</a:t>
            </a:r>
            <a:r>
              <a:rPr lang="en-US" altLang="zh-TW" sz="3800" dirty="0" smtClean="0"/>
              <a:t> WSNs</a:t>
            </a:r>
            <a:endParaRPr lang="en-US" altLang="zh-CN" sz="3800" dirty="0" smtClean="0"/>
          </a:p>
        </p:txBody>
      </p:sp>
      <p:sp>
        <p:nvSpPr>
          <p:cNvPr id="104451" name="Content Placeholder 2"/>
          <p:cNvSpPr>
            <a:spLocks noGrp="1"/>
          </p:cNvSpPr>
          <p:nvPr>
            <p:ph idx="4294967295"/>
          </p:nvPr>
        </p:nvSpPr>
        <p:spPr bwMode="auto">
          <a:xfrm>
            <a:off x="323528" y="1556792"/>
            <a:ext cx="8280400" cy="4292774"/>
          </a:xfrm>
          <a:prstGeom prst="rect">
            <a:avLst/>
          </a:prstGeom>
          <a:noFill/>
          <a:ln>
            <a:miter lim="800000"/>
            <a:headEnd/>
            <a:tailEnd/>
          </a:ln>
        </p:spPr>
        <p:txBody>
          <a:bodyPr>
            <a:normAutofit lnSpcReduction="10000"/>
          </a:bodyPr>
          <a:lstStyle/>
          <a:p>
            <a:r>
              <a:rPr lang="en-GB" altLang="zh-TW" sz="2800" dirty="0" smtClean="0"/>
              <a:t>Tracking using wireless sensor nodes is difficult because</a:t>
            </a:r>
          </a:p>
          <a:p>
            <a:pPr lvl="1"/>
            <a:r>
              <a:rPr lang="en-GB" altLang="zh-TW" sz="2400" dirty="0" smtClean="0"/>
              <a:t>Each sensor node has </a:t>
            </a:r>
            <a:r>
              <a:rPr lang="en-GB" altLang="zh-TW" sz="2400" dirty="0" smtClean="0">
                <a:solidFill>
                  <a:srgbClr val="FF0000"/>
                </a:solidFill>
              </a:rPr>
              <a:t>a limited coverage area</a:t>
            </a:r>
            <a:r>
              <a:rPr lang="en-GB" altLang="zh-TW" sz="2400" dirty="0" smtClean="0"/>
              <a:t>, tracking a moving object requires collaboration of multiple sensor nodes</a:t>
            </a:r>
          </a:p>
          <a:p>
            <a:pPr lvl="1"/>
            <a:r>
              <a:rPr lang="en-GB" altLang="zh-TW" sz="2400" dirty="0" smtClean="0"/>
              <a:t>The obtained information needs to be delivered through a route to a  base station</a:t>
            </a:r>
          </a:p>
          <a:p>
            <a:pPr lvl="1"/>
            <a:r>
              <a:rPr lang="en-GB" altLang="zh-TW" sz="2400" dirty="0" smtClean="0"/>
              <a:t>Wireless sensor nodes have </a:t>
            </a:r>
            <a:r>
              <a:rPr lang="en-GB" altLang="zh-TW" sz="2400" dirty="0" smtClean="0">
                <a:solidFill>
                  <a:srgbClr val="FF0000"/>
                </a:solidFill>
              </a:rPr>
              <a:t>limited power supply</a:t>
            </a:r>
          </a:p>
          <a:p>
            <a:r>
              <a:rPr lang="en-GB" altLang="zh-TW" sz="3200" dirty="0" smtClean="0"/>
              <a:t>Objective</a:t>
            </a:r>
          </a:p>
          <a:p>
            <a:pPr lvl="1"/>
            <a:r>
              <a:rPr lang="en-GB" altLang="zh-TW" sz="2400" dirty="0" smtClean="0"/>
              <a:t>Design an energy-efficient tracking protocols using wireless sensor nodes</a:t>
            </a:r>
          </a:p>
          <a:p>
            <a:endParaRPr lang="en-GB" altLang="zh-TW" sz="2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Advanced Traveler Information System</a:t>
            </a:r>
            <a:r>
              <a:rPr lang="en-US" dirty="0" smtClean="0"/>
              <a:t/>
            </a:r>
            <a:br>
              <a:rPr lang="en-US" dirty="0" smtClean="0"/>
            </a:br>
            <a:endParaRPr lang="en-US" dirty="0"/>
          </a:p>
        </p:txBody>
      </p:sp>
      <p:sp>
        <p:nvSpPr>
          <p:cNvPr id="3" name="Content Placeholder 2"/>
          <p:cNvSpPr>
            <a:spLocks noGrp="1"/>
          </p:cNvSpPr>
          <p:nvPr>
            <p:ph idx="1"/>
          </p:nvPr>
        </p:nvSpPr>
        <p:spPr>
          <a:xfrm>
            <a:off x="539552" y="1556792"/>
            <a:ext cx="8229600" cy="2160240"/>
          </a:xfrm>
        </p:spPr>
        <p:txBody>
          <a:bodyPr/>
          <a:lstStyle/>
          <a:p>
            <a:r>
              <a:rPr lang="en-US" sz="3200" dirty="0" smtClean="0"/>
              <a:t>Route information</a:t>
            </a:r>
          </a:p>
          <a:p>
            <a:r>
              <a:rPr lang="en-US" sz="3200" dirty="0" smtClean="0"/>
              <a:t>Weather information</a:t>
            </a:r>
          </a:p>
          <a:p>
            <a:r>
              <a:rPr lang="en-US" sz="3200" dirty="0" smtClean="0"/>
              <a:t>Congestion information</a:t>
            </a:r>
            <a:endParaRPr lang="en-US" sz="3200" dirty="0"/>
          </a:p>
        </p:txBody>
      </p:sp>
      <p:pic>
        <p:nvPicPr>
          <p:cNvPr id="4" name="Picture 1"/>
          <p:cNvPicPr>
            <a:picLocks noChangeAspect="1" noChangeArrowheads="1"/>
          </p:cNvPicPr>
          <p:nvPr/>
        </p:nvPicPr>
        <p:blipFill>
          <a:blip r:embed="rId3" cstate="print"/>
          <a:srcRect/>
          <a:stretch>
            <a:fillRect/>
          </a:stretch>
        </p:blipFill>
        <p:spPr bwMode="auto">
          <a:xfrm>
            <a:off x="1187624" y="3645024"/>
            <a:ext cx="2857500" cy="2724150"/>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5049714" y="3642936"/>
            <a:ext cx="3194694" cy="26117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5536" y="548680"/>
            <a:ext cx="8229600" cy="792088"/>
          </a:xfrm>
          <a:prstGeom prst="rect">
            <a:avLst/>
          </a:prstGeom>
        </p:spPr>
        <p:txBody>
          <a:bodyPr/>
          <a:lstStyle/>
          <a:p>
            <a:r>
              <a:rPr lang="en-US" altLang="zh-CN" sz="4000" dirty="0" smtClean="0"/>
              <a:t>Our Approach</a:t>
            </a:r>
          </a:p>
        </p:txBody>
      </p:sp>
      <p:sp>
        <p:nvSpPr>
          <p:cNvPr id="104451" name="Content Placeholder 2"/>
          <p:cNvSpPr>
            <a:spLocks noGrp="1"/>
          </p:cNvSpPr>
          <p:nvPr>
            <p:ph idx="4294967295"/>
          </p:nvPr>
        </p:nvSpPr>
        <p:spPr bwMode="auto">
          <a:xfrm>
            <a:off x="467544" y="1412776"/>
            <a:ext cx="8280400" cy="4968552"/>
          </a:xfrm>
          <a:prstGeom prst="rect">
            <a:avLst/>
          </a:prstGeom>
          <a:noFill/>
          <a:ln>
            <a:miter lim="800000"/>
            <a:headEnd/>
            <a:tailEnd/>
          </a:ln>
        </p:spPr>
        <p:txBody>
          <a:bodyPr/>
          <a:lstStyle/>
          <a:p>
            <a:r>
              <a:rPr lang="en-GB" altLang="zh-TW" sz="2800" dirty="0" smtClean="0"/>
              <a:t>Basic idea: establish a routing path from a sensor node which detected object such that</a:t>
            </a:r>
          </a:p>
          <a:p>
            <a:pPr lvl="1"/>
            <a:r>
              <a:rPr lang="en-GB" altLang="zh-TW" sz="2400" dirty="0" smtClean="0"/>
              <a:t>nodes in the routing path can cover as large area as possible </a:t>
            </a:r>
          </a:p>
          <a:p>
            <a:pPr lvl="1"/>
            <a:r>
              <a:rPr lang="en-GB" altLang="zh-TW" sz="2400" dirty="0" smtClean="0"/>
              <a:t>the delay of delivery the message from the sensor node to the sink is smaller than a specified value</a:t>
            </a:r>
          </a:p>
          <a:p>
            <a:r>
              <a:rPr lang="en-GB" altLang="zh-TW" sz="2800" dirty="0" smtClean="0"/>
              <a:t>Approach: use Monte-Carlo integration to calculate the sensing area and adopt the modified label setting (LS) algorithm to establish the routing in a distributed way. </a:t>
            </a:r>
          </a:p>
          <a:p>
            <a:endParaRPr lang="en-GB" altLang="zh-TW" sz="3200"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60648"/>
            <a:ext cx="8229600" cy="779810"/>
          </a:xfrm>
          <a:prstGeom prst="rect">
            <a:avLst/>
          </a:prstGeom>
        </p:spPr>
        <p:txBody>
          <a:bodyPr/>
          <a:lstStyle/>
          <a:p>
            <a:r>
              <a:rPr lang="en-US" altLang="zh-TW" sz="4000" dirty="0" smtClean="0"/>
              <a:t>Performance</a:t>
            </a:r>
            <a:endParaRPr lang="en-US" altLang="zh-CN" sz="4000" dirty="0" smtClean="0"/>
          </a:p>
        </p:txBody>
      </p:sp>
      <p:pic>
        <p:nvPicPr>
          <p:cNvPr id="110598" name="Picture 6" descr="BIBI"/>
          <p:cNvPicPr>
            <a:picLocks noChangeAspect="1" noChangeArrowheads="1"/>
          </p:cNvPicPr>
          <p:nvPr/>
        </p:nvPicPr>
        <p:blipFill>
          <a:blip r:embed="rId3" cstate="print"/>
          <a:srcRect/>
          <a:stretch>
            <a:fillRect/>
          </a:stretch>
        </p:blipFill>
        <p:spPr bwMode="auto">
          <a:xfrm>
            <a:off x="0" y="3717032"/>
            <a:ext cx="4572000" cy="2227207"/>
          </a:xfrm>
          <a:prstGeom prst="rect">
            <a:avLst/>
          </a:prstGeom>
          <a:noFill/>
        </p:spPr>
      </p:pic>
      <p:sp>
        <p:nvSpPr>
          <p:cNvPr id="110599" name="Content Placeholder 2"/>
          <p:cNvSpPr>
            <a:spLocks/>
          </p:cNvSpPr>
          <p:nvPr/>
        </p:nvSpPr>
        <p:spPr bwMode="auto">
          <a:xfrm>
            <a:off x="323528" y="908720"/>
            <a:ext cx="8424863" cy="2087563"/>
          </a:xfrm>
          <a:prstGeom prst="rect">
            <a:avLst/>
          </a:prstGeom>
          <a:noFill/>
          <a:ln w="9525">
            <a:noFill/>
            <a:miter lim="800000"/>
            <a:headEnd/>
            <a:tailEnd/>
          </a:ln>
        </p:spPr>
        <p:txBody>
          <a:bodyPr/>
          <a:lstStyle/>
          <a:p>
            <a:pPr marL="342900" indent="-342900">
              <a:spcBef>
                <a:spcPct val="20000"/>
              </a:spcBef>
              <a:buClr>
                <a:schemeClr val="folHlink"/>
              </a:buClr>
              <a:buSzPct val="90000"/>
              <a:buFont typeface="Wingdings" pitchFamily="2" charset="2"/>
              <a:buBlip>
                <a:blip r:embed="rId4"/>
              </a:buBlip>
            </a:pPr>
            <a:r>
              <a:rPr lang="en-GB" altLang="zh-TW" sz="2800" b="1" dirty="0" smtClean="0">
                <a:latin typeface="Myriad Web"/>
                <a:ea typeface="Arial Unicode MS" pitchFamily="34" charset="-122"/>
              </a:rPr>
              <a:t>The paths in the left and right figures are </a:t>
            </a:r>
            <a:r>
              <a:rPr lang="en-GB" altLang="zh-TW" sz="2800" b="1" dirty="0">
                <a:latin typeface="Myriad Web"/>
                <a:ea typeface="Arial Unicode MS" pitchFamily="34" charset="-122"/>
              </a:rPr>
              <a:t>obtained </a:t>
            </a:r>
            <a:r>
              <a:rPr lang="en-GB" altLang="zh-TW" sz="2800" b="1" dirty="0" smtClean="0">
                <a:latin typeface="Myriad Web"/>
                <a:ea typeface="Arial Unicode MS" pitchFamily="34" charset="-122"/>
              </a:rPr>
              <a:t>using proposed algorithm and the k-hop </a:t>
            </a:r>
            <a:r>
              <a:rPr lang="en-GB" altLang="zh-TW" sz="2800" b="1" dirty="0">
                <a:latin typeface="Myriad Web"/>
                <a:ea typeface="Arial Unicode MS" pitchFamily="34" charset="-122"/>
              </a:rPr>
              <a:t>path </a:t>
            </a:r>
            <a:r>
              <a:rPr lang="en-GB" altLang="zh-TW" sz="2800" b="1" dirty="0" smtClean="0">
                <a:latin typeface="Myriad Web"/>
                <a:ea typeface="Arial Unicode MS" pitchFamily="34" charset="-122"/>
              </a:rPr>
              <a:t>algorithm, respectively.  </a:t>
            </a:r>
          </a:p>
          <a:p>
            <a:pPr marL="342900" indent="-342900">
              <a:spcBef>
                <a:spcPct val="20000"/>
              </a:spcBef>
              <a:buClr>
                <a:schemeClr val="folHlink"/>
              </a:buClr>
              <a:buSzPct val="90000"/>
              <a:buFont typeface="Wingdings" pitchFamily="2" charset="2"/>
              <a:buBlip>
                <a:blip r:embed="rId4"/>
              </a:buBlip>
            </a:pPr>
            <a:r>
              <a:rPr lang="en-GB" altLang="zh-TW" sz="2800" b="1" dirty="0" smtClean="0">
                <a:latin typeface="Myriad Web"/>
                <a:ea typeface="Arial Unicode MS" pitchFamily="34" charset="-122"/>
              </a:rPr>
              <a:t>The total sensing area of the nodes in the routing path using our method is 1.5 times larger</a:t>
            </a:r>
            <a:endParaRPr lang="en-GB" altLang="zh-TW" sz="2800" b="1" dirty="0">
              <a:latin typeface="Myriad Web"/>
              <a:ea typeface="Arial Unicode MS" pitchFamily="34" charset="-122"/>
            </a:endParaRPr>
          </a:p>
        </p:txBody>
      </p:sp>
      <p:pic>
        <p:nvPicPr>
          <p:cNvPr id="5" name="Picture 7" descr="comparison"/>
          <p:cNvPicPr>
            <a:picLocks noChangeAspect="1" noChangeArrowheads="1"/>
          </p:cNvPicPr>
          <p:nvPr/>
        </p:nvPicPr>
        <p:blipFill>
          <a:blip r:embed="rId5" cstate="print"/>
          <a:srcRect/>
          <a:stretch>
            <a:fillRect/>
          </a:stretch>
        </p:blipFill>
        <p:spPr bwMode="auto">
          <a:xfrm>
            <a:off x="4427984" y="3573016"/>
            <a:ext cx="4413711" cy="2396307"/>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Conclusion</a:t>
            </a:r>
            <a:endParaRPr lang="en-US" sz="4000" dirty="0"/>
          </a:p>
        </p:txBody>
      </p:sp>
      <p:sp>
        <p:nvSpPr>
          <p:cNvPr id="3" name="Content Placeholder 2"/>
          <p:cNvSpPr>
            <a:spLocks noGrp="1"/>
          </p:cNvSpPr>
          <p:nvPr>
            <p:ph idx="1"/>
          </p:nvPr>
        </p:nvSpPr>
        <p:spPr>
          <a:xfrm>
            <a:off x="457200" y="1268760"/>
            <a:ext cx="8229600" cy="4530725"/>
          </a:xfrm>
        </p:spPr>
        <p:txBody>
          <a:bodyPr/>
          <a:lstStyle/>
          <a:p>
            <a:r>
              <a:rPr lang="en-US" altLang="zh-CN" sz="2800" dirty="0" smtClean="0">
                <a:latin typeface="Calibri" pitchFamily="34" charset="0"/>
                <a:ea typeface="宋体" pitchFamily="2" charset="-122"/>
                <a:cs typeface="Calibri" pitchFamily="34" charset="0"/>
              </a:rPr>
              <a:t>Heterogeneous network</a:t>
            </a:r>
          </a:p>
          <a:p>
            <a:pPr lvl="1"/>
            <a:r>
              <a:rPr lang="en-US" altLang="zh-CN" sz="2400" dirty="0" smtClean="0">
                <a:latin typeface="Calibri" pitchFamily="34" charset="0"/>
                <a:ea typeface="宋体" pitchFamily="2" charset="-122"/>
                <a:cs typeface="Calibri" pitchFamily="34" charset="0"/>
              </a:rPr>
              <a:t>Different wireless sensor nodes with different types of sensors</a:t>
            </a:r>
          </a:p>
          <a:p>
            <a:r>
              <a:rPr lang="en-US" altLang="zh-CN" sz="2800" dirty="0" smtClean="0">
                <a:latin typeface="Calibri" pitchFamily="34" charset="0"/>
                <a:ea typeface="宋体" pitchFamily="2" charset="-122"/>
                <a:cs typeface="Calibri" pitchFamily="34" charset="0"/>
              </a:rPr>
              <a:t>More efficient event detection</a:t>
            </a:r>
          </a:p>
          <a:p>
            <a:pPr lvl="1"/>
            <a:r>
              <a:rPr lang="en-US" altLang="zh-CN" sz="2400" dirty="0" smtClean="0">
                <a:latin typeface="Calibri" pitchFamily="34" charset="0"/>
                <a:ea typeface="宋体" pitchFamily="2" charset="-122"/>
                <a:cs typeface="Calibri" pitchFamily="34" charset="0"/>
              </a:rPr>
              <a:t>Consider energy balance</a:t>
            </a:r>
          </a:p>
          <a:p>
            <a:r>
              <a:rPr lang="en-US" altLang="zh-CN" sz="2800" dirty="0" smtClean="0">
                <a:latin typeface="Calibri" pitchFamily="34" charset="0"/>
                <a:ea typeface="宋体" pitchFamily="2" charset="-122"/>
                <a:cs typeface="Calibri" pitchFamily="34" charset="0"/>
                <a:sym typeface="Wingdings" pitchFamily="2" charset="2"/>
              </a:rPr>
              <a:t>Reliable with short latency multi-hop communication techniques</a:t>
            </a:r>
          </a:p>
          <a:p>
            <a:pPr lvl="1"/>
            <a:r>
              <a:rPr lang="en-US" altLang="zh-CN" sz="2400" dirty="0" smtClean="0">
                <a:latin typeface="Calibri" pitchFamily="34" charset="0"/>
                <a:ea typeface="宋体" pitchFamily="2" charset="-122"/>
                <a:cs typeface="Calibri" pitchFamily="34" charset="0"/>
                <a:sym typeface="Wingdings" pitchFamily="2" charset="2"/>
              </a:rPr>
              <a:t>Routing and data delivery by making use of vehicles and RSU</a:t>
            </a:r>
          </a:p>
          <a:p>
            <a:pPr lvl="1"/>
            <a:r>
              <a:rPr lang="en-US" altLang="zh-CN" sz="2400" dirty="0" smtClean="0">
                <a:latin typeface="Calibri" pitchFamily="34" charset="0"/>
                <a:ea typeface="宋体" pitchFamily="2" charset="-122"/>
                <a:cs typeface="Calibri" pitchFamily="34" charset="0"/>
                <a:sym typeface="Wingdings" pitchFamily="2" charset="2"/>
              </a:rPr>
              <a:t>Different types of ACK</a:t>
            </a:r>
          </a:p>
          <a:p>
            <a:pPr lvl="1"/>
            <a:r>
              <a:rPr lang="en-US" altLang="zh-CN" sz="2400" dirty="0" smtClean="0">
                <a:latin typeface="Calibri" pitchFamily="34" charset="0"/>
                <a:ea typeface="宋体" pitchFamily="2" charset="-122"/>
                <a:cs typeface="Calibri" pitchFamily="34" charset="0"/>
                <a:sym typeface="Wingdings" pitchFamily="2" charset="2"/>
              </a:rPr>
              <a:t>WSN for autonomous vehicles</a:t>
            </a:r>
          </a:p>
        </p:txBody>
      </p:sp>
      <p:pic>
        <p:nvPicPr>
          <p:cNvPr id="4" name="圖片 3" descr="ETSI-ITS.jpg"/>
          <p:cNvPicPr>
            <a:picLocks noChangeAspect="1"/>
          </p:cNvPicPr>
          <p:nvPr/>
        </p:nvPicPr>
        <p:blipFill>
          <a:blip r:embed="rId3" cstate="print"/>
          <a:stretch>
            <a:fillRect/>
          </a:stretch>
        </p:blipFill>
        <p:spPr>
          <a:xfrm>
            <a:off x="539552" y="1124744"/>
            <a:ext cx="7920880" cy="53285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9144000" cy="188913"/>
          </a:xfrm>
          <a:prstGeom prst="rect">
            <a:avLst/>
          </a:prstGeom>
          <a:gradFill flip="none" rotWithShape="1">
            <a:gsLst>
              <a:gs pos="0">
                <a:srgbClr val="993300"/>
              </a:gs>
              <a:gs pos="50000">
                <a:schemeClr val="accent1">
                  <a:tint val="44500"/>
                  <a:satMod val="160000"/>
                </a:schemeClr>
              </a:gs>
              <a:gs pos="100000">
                <a:schemeClr val="accent1">
                  <a:tint val="23500"/>
                  <a:satMod val="160000"/>
                </a:schemeClr>
              </a:gs>
            </a:gsLst>
            <a:lin ang="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pitchFamily="2" charset="-122"/>
            </a:endParaRPr>
          </a:p>
        </p:txBody>
      </p:sp>
      <p:sp>
        <p:nvSpPr>
          <p:cNvPr id="2" name="Title 1"/>
          <p:cNvSpPr>
            <a:spLocks noGrp="1"/>
          </p:cNvSpPr>
          <p:nvPr>
            <p:ph type="title" idx="4294967295"/>
          </p:nvPr>
        </p:nvSpPr>
        <p:spPr>
          <a:xfrm>
            <a:off x="0" y="2636838"/>
            <a:ext cx="9144000" cy="1008062"/>
          </a:xfrm>
          <a:prstGeom prst="rect">
            <a:avLst/>
          </a:prstGeom>
        </p:spPr>
        <p:txBody>
          <a:bodyPr/>
          <a:lstStyle/>
          <a:p>
            <a:pPr eaLnBrk="1" fontAlgn="auto" hangingPunct="1">
              <a:spcAft>
                <a:spcPts val="0"/>
              </a:spcAft>
              <a:defRPr/>
            </a:pPr>
            <a:r>
              <a:rPr lang="en-US" sz="6000" kern="1200" cap="all" dirty="0" smtClean="0">
                <a:ln/>
                <a:solidFill>
                  <a:srgbClr val="66330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alibri" pitchFamily="34" charset="0"/>
                <a:ea typeface="+mj-ea"/>
              </a:rPr>
              <a:t>THANK YOU</a:t>
            </a:r>
          </a:p>
        </p:txBody>
      </p:sp>
      <p:pic>
        <p:nvPicPr>
          <p:cNvPr id="80900" name="Picture 3" descr="COMPlogo_small.jpg"/>
          <p:cNvPicPr>
            <a:picLocks noChangeAspect="1"/>
          </p:cNvPicPr>
          <p:nvPr/>
        </p:nvPicPr>
        <p:blipFill>
          <a:blip r:embed="rId3" cstate="print"/>
          <a:srcRect/>
          <a:stretch>
            <a:fillRect/>
          </a:stretch>
        </p:blipFill>
        <p:spPr bwMode="auto">
          <a:xfrm>
            <a:off x="6804025" y="260350"/>
            <a:ext cx="2270125" cy="288925"/>
          </a:xfrm>
          <a:prstGeom prst="rect">
            <a:avLst/>
          </a:prstGeom>
          <a:noFill/>
          <a:ln w="9525">
            <a:noFill/>
            <a:miter lim="800000"/>
            <a:headEnd/>
            <a:tailEnd/>
          </a:ln>
        </p:spPr>
      </p:pic>
      <p:pic>
        <p:nvPicPr>
          <p:cNvPr id="80901" name="Picture 15" descr="slogan.jpg"/>
          <p:cNvPicPr>
            <a:picLocks noChangeAspect="1"/>
          </p:cNvPicPr>
          <p:nvPr/>
        </p:nvPicPr>
        <p:blipFill>
          <a:blip r:embed="rId4" cstate="print"/>
          <a:srcRect/>
          <a:stretch>
            <a:fillRect/>
          </a:stretch>
        </p:blipFill>
        <p:spPr bwMode="auto">
          <a:xfrm>
            <a:off x="6948488" y="620713"/>
            <a:ext cx="2016125" cy="287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Advanced Transportation Management Systems </a:t>
            </a:r>
            <a:r>
              <a:rPr lang="en-US" dirty="0" smtClean="0"/>
              <a:t/>
            </a:r>
            <a:br>
              <a:rPr lang="en-US" dirty="0" smtClean="0"/>
            </a:br>
            <a:endParaRPr lang="en-US" dirty="0"/>
          </a:p>
        </p:txBody>
      </p:sp>
      <p:sp>
        <p:nvSpPr>
          <p:cNvPr id="3" name="Content Placeholder 2"/>
          <p:cNvSpPr>
            <a:spLocks noGrp="1"/>
          </p:cNvSpPr>
          <p:nvPr>
            <p:ph idx="1"/>
          </p:nvPr>
        </p:nvSpPr>
        <p:spPr>
          <a:xfrm>
            <a:off x="467544" y="2348880"/>
            <a:ext cx="4258816" cy="2514501"/>
          </a:xfrm>
        </p:spPr>
        <p:txBody>
          <a:bodyPr/>
          <a:lstStyle/>
          <a:p>
            <a:r>
              <a:rPr lang="en-US" sz="3200" dirty="0" smtClean="0"/>
              <a:t>Traffic light controlling</a:t>
            </a:r>
          </a:p>
          <a:p>
            <a:r>
              <a:rPr lang="en-US" sz="3200" dirty="0" smtClean="0"/>
              <a:t>Automatic road enforcement</a:t>
            </a:r>
            <a:endParaRPr lang="en-US" sz="3200" dirty="0"/>
          </a:p>
        </p:txBody>
      </p:sp>
      <p:pic>
        <p:nvPicPr>
          <p:cNvPr id="4" name="Picture 2"/>
          <p:cNvPicPr>
            <a:picLocks noChangeAspect="1" noChangeArrowheads="1"/>
          </p:cNvPicPr>
          <p:nvPr/>
        </p:nvPicPr>
        <p:blipFill>
          <a:blip r:embed="rId3" cstate="print"/>
          <a:srcRect/>
          <a:stretch>
            <a:fillRect/>
          </a:stretch>
        </p:blipFill>
        <p:spPr bwMode="auto">
          <a:xfrm>
            <a:off x="4788024" y="2420888"/>
            <a:ext cx="3848638" cy="2480716"/>
          </a:xfrm>
          <a:prstGeom prst="rect">
            <a:avLst/>
          </a:prstGeom>
          <a:noFill/>
          <a:ln w="9525" cap="flat" cmpd="sng">
            <a:noFill/>
            <a:prstDash val="solid"/>
            <a:miter lim="800000"/>
            <a:headEnd type="none" w="med" len="med"/>
            <a:tailEnd type="none" w="med" len="me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ITS-Enabled Transportation Pricing Systems</a:t>
            </a:r>
            <a:r>
              <a:rPr lang="en-US" dirty="0" smtClean="0"/>
              <a:t/>
            </a:r>
            <a:br>
              <a:rPr lang="en-US" dirty="0" smtClean="0"/>
            </a:br>
            <a:endParaRPr lang="en-US" dirty="0"/>
          </a:p>
        </p:txBody>
      </p:sp>
      <p:sp>
        <p:nvSpPr>
          <p:cNvPr id="3" name="Content Placeholder 2"/>
          <p:cNvSpPr>
            <a:spLocks noGrp="1"/>
          </p:cNvSpPr>
          <p:nvPr>
            <p:ph idx="1"/>
          </p:nvPr>
        </p:nvSpPr>
        <p:spPr>
          <a:xfrm>
            <a:off x="611560" y="1988840"/>
            <a:ext cx="8136904" cy="1224135"/>
          </a:xfrm>
        </p:spPr>
        <p:txBody>
          <a:bodyPr/>
          <a:lstStyle/>
          <a:p>
            <a:r>
              <a:rPr lang="en-US" sz="3200" dirty="0" smtClean="0"/>
              <a:t>Electronic toll</a:t>
            </a:r>
          </a:p>
          <a:p>
            <a:r>
              <a:rPr lang="en-US" sz="3200" dirty="0" smtClean="0"/>
              <a:t>Congestion pricing</a:t>
            </a:r>
            <a:endParaRPr lang="en-US" sz="3200" dirty="0"/>
          </a:p>
        </p:txBody>
      </p:sp>
      <p:pic>
        <p:nvPicPr>
          <p:cNvPr id="4" name="Picture 3"/>
          <p:cNvPicPr>
            <a:picLocks noChangeAspect="1" noChangeArrowheads="1"/>
          </p:cNvPicPr>
          <p:nvPr/>
        </p:nvPicPr>
        <p:blipFill>
          <a:blip r:embed="rId3" cstate="print"/>
          <a:srcRect/>
          <a:stretch>
            <a:fillRect/>
          </a:stretch>
        </p:blipFill>
        <p:spPr bwMode="auto">
          <a:xfrm>
            <a:off x="4644008" y="3429000"/>
            <a:ext cx="3894646" cy="2594808"/>
          </a:xfrm>
          <a:prstGeom prst="rect">
            <a:avLst/>
          </a:prstGeom>
          <a:noFill/>
          <a:ln w="9525" cap="flat" cmpd="sng">
            <a:noFill/>
            <a:prstDash val="solid"/>
            <a:miter lim="800000"/>
            <a:headEnd type="none" w="med" len="med"/>
            <a:tailEnd type="none" w="med" len="med"/>
          </a:ln>
        </p:spPr>
      </p:pic>
      <p:pic>
        <p:nvPicPr>
          <p:cNvPr id="5" name="Picture 2"/>
          <p:cNvPicPr>
            <a:picLocks noChangeAspect="1" noChangeArrowheads="1"/>
          </p:cNvPicPr>
          <p:nvPr/>
        </p:nvPicPr>
        <p:blipFill>
          <a:blip r:embed="rId4" cstate="print"/>
          <a:srcRect/>
          <a:stretch>
            <a:fillRect/>
          </a:stretch>
        </p:blipFill>
        <p:spPr bwMode="auto">
          <a:xfrm>
            <a:off x="827584" y="3429000"/>
            <a:ext cx="3456384" cy="2592288"/>
          </a:xfrm>
          <a:prstGeom prst="rect">
            <a:avLst/>
          </a:prstGeom>
          <a:noFill/>
          <a:ln w="9525" cap="flat" cmpd="sng">
            <a:noFill/>
            <a:prstDash val="solid"/>
            <a:miter lim="800000"/>
            <a:headEnd type="none" w="med" len="med"/>
            <a:tailEnd type="none" w="med" len="me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smtClean="0"/>
              <a:t>Advanced Public Transportation Systems </a:t>
            </a:r>
            <a:r>
              <a:rPr lang="en-US" dirty="0" smtClean="0"/>
              <a:t/>
            </a:r>
            <a:br>
              <a:rPr lang="en-US" dirty="0" smtClean="0"/>
            </a:br>
            <a:endParaRPr lang="en-US" dirty="0"/>
          </a:p>
        </p:txBody>
      </p:sp>
      <p:sp>
        <p:nvSpPr>
          <p:cNvPr id="3" name="Content Placeholder 2"/>
          <p:cNvSpPr>
            <a:spLocks noGrp="1"/>
          </p:cNvSpPr>
          <p:nvPr>
            <p:ph idx="1"/>
          </p:nvPr>
        </p:nvSpPr>
        <p:spPr>
          <a:xfrm>
            <a:off x="611560" y="1988840"/>
            <a:ext cx="8136904" cy="2016224"/>
          </a:xfrm>
        </p:spPr>
        <p:txBody>
          <a:bodyPr/>
          <a:lstStyle/>
          <a:p>
            <a:r>
              <a:rPr lang="en-US" altLang="zh-CN" sz="3200" dirty="0" smtClean="0"/>
              <a:t>Automatic vehicle location systems</a:t>
            </a:r>
          </a:p>
          <a:p>
            <a:r>
              <a:rPr lang="en-US" altLang="zh-CN" sz="3200" dirty="0" smtClean="0"/>
              <a:t>Bus/train arrival notification systems</a:t>
            </a:r>
          </a:p>
        </p:txBody>
      </p:sp>
      <p:pic>
        <p:nvPicPr>
          <p:cNvPr id="6" name="Picture 10" descr="C:\My Documents\JCC misc\ITS images\busstop.GIF"/>
          <p:cNvPicPr>
            <a:picLocks noChangeAspect="1" noChangeArrowheads="1"/>
          </p:cNvPicPr>
          <p:nvPr/>
        </p:nvPicPr>
        <p:blipFill>
          <a:blip r:embed="rId3" cstate="print"/>
          <a:srcRect/>
          <a:stretch>
            <a:fillRect/>
          </a:stretch>
        </p:blipFill>
        <p:spPr bwMode="auto">
          <a:xfrm>
            <a:off x="4716016" y="3789040"/>
            <a:ext cx="3276600" cy="2225675"/>
          </a:xfrm>
          <a:prstGeom prst="rect">
            <a:avLst/>
          </a:prstGeom>
          <a:noFill/>
          <a:ln w="9525">
            <a:solidFill>
              <a:schemeClr val="tx1"/>
            </a:solidFill>
            <a:miter lim="800000"/>
            <a:headEnd/>
            <a:tailEnd/>
          </a:ln>
        </p:spPr>
      </p:pic>
      <p:pic>
        <p:nvPicPr>
          <p:cNvPr id="7" name="圖片 6" descr="Bus.jpg"/>
          <p:cNvPicPr>
            <a:picLocks noChangeAspect="1"/>
          </p:cNvPicPr>
          <p:nvPr/>
        </p:nvPicPr>
        <p:blipFill>
          <a:blip r:embed="rId4" cstate="print"/>
          <a:stretch>
            <a:fillRect/>
          </a:stretch>
        </p:blipFill>
        <p:spPr>
          <a:xfrm>
            <a:off x="683568" y="3717032"/>
            <a:ext cx="3672408" cy="243103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Fully Integrated Intelligent Transportation Systems</a:t>
            </a:r>
            <a:endParaRPr lang="en-US" sz="4000" dirty="0"/>
          </a:p>
        </p:txBody>
      </p:sp>
      <p:sp>
        <p:nvSpPr>
          <p:cNvPr id="3" name="Content Placeholder 2"/>
          <p:cNvSpPr>
            <a:spLocks noGrp="1"/>
          </p:cNvSpPr>
          <p:nvPr>
            <p:ph idx="1"/>
          </p:nvPr>
        </p:nvSpPr>
        <p:spPr>
          <a:xfrm>
            <a:off x="323528" y="1844824"/>
            <a:ext cx="8229600" cy="2476872"/>
          </a:xfrm>
        </p:spPr>
        <p:txBody>
          <a:bodyPr/>
          <a:lstStyle/>
          <a:p>
            <a:r>
              <a:rPr lang="en-US" sz="3200" dirty="0" smtClean="0"/>
              <a:t>Vehicle-to-infrastructure (VII)</a:t>
            </a:r>
          </a:p>
          <a:p>
            <a:r>
              <a:rPr lang="en-US" sz="3200" dirty="0" smtClean="0"/>
              <a:t>Vehicle-to-vehicle (V2V)</a:t>
            </a:r>
          </a:p>
          <a:p>
            <a:r>
              <a:rPr lang="en-US" sz="3200" dirty="0" smtClean="0"/>
              <a:t>Cooperative intersection collision avoidance system</a:t>
            </a:r>
            <a:endParaRPr lang="en-US" sz="3200" dirty="0"/>
          </a:p>
        </p:txBody>
      </p:sp>
      <p:pic>
        <p:nvPicPr>
          <p:cNvPr id="48129" name="Picture 1"/>
          <p:cNvPicPr>
            <a:picLocks noChangeAspect="1" noChangeArrowheads="1"/>
          </p:cNvPicPr>
          <p:nvPr/>
        </p:nvPicPr>
        <p:blipFill>
          <a:blip r:embed="rId3" cstate="print"/>
          <a:srcRect/>
          <a:stretch>
            <a:fillRect/>
          </a:stretch>
        </p:blipFill>
        <p:spPr bwMode="auto">
          <a:xfrm>
            <a:off x="5364088" y="4268282"/>
            <a:ext cx="2592288" cy="2073830"/>
          </a:xfrm>
          <a:prstGeom prst="rect">
            <a:avLst/>
          </a:prstGeom>
          <a:noFill/>
          <a:ln w="9525">
            <a:noFill/>
            <a:miter lim="800000"/>
            <a:headEnd/>
            <a:tailEnd/>
          </a:ln>
        </p:spPr>
      </p:pic>
      <p:pic>
        <p:nvPicPr>
          <p:cNvPr id="48130" name="Picture 2"/>
          <p:cNvPicPr>
            <a:picLocks noChangeAspect="1" noChangeArrowheads="1"/>
          </p:cNvPicPr>
          <p:nvPr/>
        </p:nvPicPr>
        <p:blipFill>
          <a:blip r:embed="rId4" cstate="print"/>
          <a:srcRect/>
          <a:stretch>
            <a:fillRect/>
          </a:stretch>
        </p:blipFill>
        <p:spPr bwMode="auto">
          <a:xfrm>
            <a:off x="755576" y="4293096"/>
            <a:ext cx="4235337" cy="20714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oly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olyu">
      <a:majorFont>
        <a:latin typeface="Arial Rounded MT Bold"/>
        <a:ea typeface="新細明體"/>
        <a:cs typeface=""/>
      </a:majorFont>
      <a:minorFont>
        <a:latin typeface="Myriad Web"/>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polyu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olyu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olyu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olyu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olyu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olyu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olyu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olyu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olyu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olyu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olyu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olyu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2010-CWSN-Keynote-V3-1</Template>
  <TotalTime>12719</TotalTime>
  <Words>4515</Words>
  <Application>Microsoft Office PowerPoint</Application>
  <PresentationFormat>On-screen Show (4:3)</PresentationFormat>
  <Paragraphs>346</Paragraphs>
  <Slides>53</Slides>
  <Notes>50</Notes>
  <HiddenSlides>0</HiddenSlides>
  <MMClips>3</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polyu</vt:lpstr>
      <vt:lpstr>Intelligent Transportation System Using WSNs</vt:lpstr>
      <vt:lpstr>Outline</vt:lpstr>
      <vt:lpstr>What is ITS?</vt:lpstr>
      <vt:lpstr>ITS Sub-systems</vt:lpstr>
      <vt:lpstr>Advanced Traveler Information System </vt:lpstr>
      <vt:lpstr>Advanced Transportation Management Systems  </vt:lpstr>
      <vt:lpstr>ITS-Enabled Transportation Pricing Systems </vt:lpstr>
      <vt:lpstr>Advanced Public Transportation Systems  </vt:lpstr>
      <vt:lpstr>Fully Integrated Intelligent Transportation Systems</vt:lpstr>
      <vt:lpstr>Why ITS?</vt:lpstr>
      <vt:lpstr>Enabling Technology</vt:lpstr>
      <vt:lpstr>ITS in Japan :VICS</vt:lpstr>
      <vt:lpstr>ITS in Japan :VICS</vt:lpstr>
      <vt:lpstr>ITS in Singapore: i-Transport</vt:lpstr>
      <vt:lpstr>ITS in Australia: SCATS</vt:lpstr>
      <vt:lpstr>ITS in USA - VII</vt:lpstr>
      <vt:lpstr>ITS in Hong Kong</vt:lpstr>
      <vt:lpstr>ITS in Hong Kong</vt:lpstr>
      <vt:lpstr>Limitation of Existing ITS</vt:lpstr>
      <vt:lpstr>Wireless Sensor Networks</vt:lpstr>
      <vt:lpstr>Why WSNs Can Help ITS?</vt:lpstr>
      <vt:lpstr>How WSNs Can Help ITS?</vt:lpstr>
      <vt:lpstr>WSN for ITS: CarTel (MIT,2006)</vt:lpstr>
      <vt:lpstr>WSN for ITS: CitySense (Harvard , 2007)</vt:lpstr>
      <vt:lpstr>WSN Roadside Architecture (NEC Europe Ltd ,2008) </vt:lpstr>
      <vt:lpstr>Pothole Patrol (MIT,2008)</vt:lpstr>
      <vt:lpstr>Challenges of Using WSNs for ITS</vt:lpstr>
      <vt:lpstr>Challenge 1: Composite Event Detection</vt:lpstr>
      <vt:lpstr>The Distributed Composite Event Detection Problem</vt:lpstr>
      <vt:lpstr>Approaches</vt:lpstr>
      <vt:lpstr>Event Detection Framework</vt:lpstr>
      <vt:lpstr>Performance Evaluation</vt:lpstr>
      <vt:lpstr>Challenge 2: Reliable Message Delivery </vt:lpstr>
      <vt:lpstr>Solution to Reliable Message Delivery</vt:lpstr>
      <vt:lpstr>iTranSNet Testbed at PolyU</vt:lpstr>
      <vt:lpstr>Collision Avoidance Demo</vt:lpstr>
      <vt:lpstr>Challenge 3:   Collaborative Traffic Light Control using WSNs</vt:lpstr>
      <vt:lpstr>Collaborative Traffic Light Control of Multiple Intersections</vt:lpstr>
      <vt:lpstr>Performance Evaluation</vt:lpstr>
      <vt:lpstr>Adaptive Traffic Light Control Demo</vt:lpstr>
      <vt:lpstr>Challenge 4:  Middleware for ITS</vt:lpstr>
      <vt:lpstr>Middleware Approaches</vt:lpstr>
      <vt:lpstr>Pub/Sub Middleware for WSN (PSWare)</vt:lpstr>
      <vt:lpstr>PSWare System Architecture</vt:lpstr>
      <vt:lpstr>EDL and Its Compiler</vt:lpstr>
      <vt:lpstr>Runtime Environment on Sensor Nodes</vt:lpstr>
      <vt:lpstr>PSWare-based Traffic Jam Subscription</vt:lpstr>
      <vt:lpstr>Pub/Sub Middleware Demo</vt:lpstr>
      <vt:lpstr>Challenge 5:  Energy-efficient Tracking using WSNs</vt:lpstr>
      <vt:lpstr>Our Approach</vt:lpstr>
      <vt:lpstr>Performance</vt:lpstr>
      <vt:lpstr>Conclusion</vt:lpstr>
      <vt:lpstr>THANK YOU</vt:lpstr>
    </vt:vector>
  </TitlesOfParts>
  <Company>hkpu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Transportation System Using WSNs</dc:title>
  <dc:creator>hkpu</dc:creator>
  <cp:lastModifiedBy>hkpu</cp:lastModifiedBy>
  <cp:revision>877</cp:revision>
  <dcterms:created xsi:type="dcterms:W3CDTF">2010-11-03T06:38:28Z</dcterms:created>
  <dcterms:modified xsi:type="dcterms:W3CDTF">2010-11-13T09:10:18Z</dcterms:modified>
</cp:coreProperties>
</file>